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83" r:id="rId3"/>
    <p:sldId id="272" r:id="rId4"/>
    <p:sldId id="270" r:id="rId5"/>
    <p:sldId id="284" r:id="rId6"/>
    <p:sldId id="273" r:id="rId7"/>
    <p:sldId id="285" r:id="rId8"/>
    <p:sldId id="271" r:id="rId9"/>
    <p:sldId id="288" r:id="rId10"/>
    <p:sldId id="289" r:id="rId11"/>
    <p:sldId id="287" r:id="rId12"/>
    <p:sldId id="278" r:id="rId13"/>
    <p:sldId id="279" r:id="rId14"/>
    <p:sldId id="280" r:id="rId15"/>
    <p:sldId id="281" r:id="rId16"/>
    <p:sldId id="286" r:id="rId17"/>
    <p:sldId id="282" r:id="rId18"/>
    <p:sldId id="274" r:id="rId19"/>
    <p:sldId id="275" r:id="rId20"/>
    <p:sldId id="296" r:id="rId21"/>
    <p:sldId id="276" r:id="rId22"/>
    <p:sldId id="290" r:id="rId23"/>
    <p:sldId id="277" r:id="rId24"/>
    <p:sldId id="291" r:id="rId25"/>
    <p:sldId id="292" r:id="rId26"/>
    <p:sldId id="293" r:id="rId27"/>
    <p:sldId id="294" r:id="rId28"/>
    <p:sldId id="295" r:id="rId29"/>
    <p:sldId id="269" r:id="rId30"/>
    <p:sldId id="268" r:id="rId31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97" autoAdjust="0"/>
    <p:restoredTop sz="90929"/>
  </p:normalViewPr>
  <p:slideViewPr>
    <p:cSldViewPr>
      <p:cViewPr>
        <p:scale>
          <a:sx n="61" d="100"/>
          <a:sy n="61" d="100"/>
        </p:scale>
        <p:origin x="-2772" y="-9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220A2B-94DA-43E2-9F3D-9E214D6C6DAB}" type="doc">
      <dgm:prSet loTypeId="urn:microsoft.com/office/officeart/2005/8/layout/matrix1" loCatId="matrix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pl-PL"/>
        </a:p>
      </dgm:t>
    </dgm:pt>
    <dgm:pt modelId="{51B33BE4-CC1F-415E-A2AA-277FA9F10CF3}">
      <dgm:prSet phldrT="[Tekst]"/>
      <dgm:spPr/>
      <dgm:t>
        <a:bodyPr/>
        <a:lstStyle/>
        <a:p>
          <a:r>
            <a:rPr lang="pl-PL" dirty="0" smtClean="0"/>
            <a:t>Agresja</a:t>
          </a:r>
        </a:p>
        <a:p>
          <a:r>
            <a:rPr lang="pl-PL" dirty="0" smtClean="0"/>
            <a:t>rówieśnicza</a:t>
          </a:r>
          <a:endParaRPr lang="pl-PL" dirty="0"/>
        </a:p>
      </dgm:t>
    </dgm:pt>
    <dgm:pt modelId="{A2662801-4C31-48F3-BCAD-AF0829E69E4A}" type="parTrans" cxnId="{3E299BAB-C78F-4815-8C93-3DF8F89048B9}">
      <dgm:prSet/>
      <dgm:spPr/>
      <dgm:t>
        <a:bodyPr/>
        <a:lstStyle/>
        <a:p>
          <a:endParaRPr lang="pl-PL"/>
        </a:p>
      </dgm:t>
    </dgm:pt>
    <dgm:pt modelId="{CD6BD82F-8EC6-40E1-9D07-83B6C597989B}" type="sibTrans" cxnId="{3E299BAB-C78F-4815-8C93-3DF8F89048B9}">
      <dgm:prSet/>
      <dgm:spPr/>
      <dgm:t>
        <a:bodyPr/>
        <a:lstStyle/>
        <a:p>
          <a:endParaRPr lang="pl-PL"/>
        </a:p>
      </dgm:t>
    </dgm:pt>
    <dgm:pt modelId="{159CD15A-ECB7-42CD-BFA1-41E4DC2FBE29}">
      <dgm:prSet phldrT="[Tekst]"/>
      <dgm:spPr/>
      <dgm:t>
        <a:bodyPr/>
        <a:lstStyle/>
        <a:p>
          <a:r>
            <a:rPr lang="pl-PL" dirty="0" smtClean="0"/>
            <a:t>Fizyczna</a:t>
          </a:r>
          <a:endParaRPr lang="pl-PL" dirty="0"/>
        </a:p>
      </dgm:t>
    </dgm:pt>
    <dgm:pt modelId="{968C0358-8B9F-424E-826C-65277C3A6F51}" type="parTrans" cxnId="{6D0D71CB-E5B8-4CF2-8182-0AC49074022D}">
      <dgm:prSet/>
      <dgm:spPr/>
      <dgm:t>
        <a:bodyPr/>
        <a:lstStyle/>
        <a:p>
          <a:endParaRPr lang="pl-PL"/>
        </a:p>
      </dgm:t>
    </dgm:pt>
    <dgm:pt modelId="{B0D4B93E-7BBE-446B-92E7-B633621A96E4}" type="sibTrans" cxnId="{6D0D71CB-E5B8-4CF2-8182-0AC49074022D}">
      <dgm:prSet/>
      <dgm:spPr/>
      <dgm:t>
        <a:bodyPr/>
        <a:lstStyle/>
        <a:p>
          <a:endParaRPr lang="pl-PL"/>
        </a:p>
      </dgm:t>
    </dgm:pt>
    <dgm:pt modelId="{D22B6A7D-EFBD-478A-841D-F9F24F473287}">
      <dgm:prSet phldrT="[Tekst]"/>
      <dgm:spPr/>
      <dgm:t>
        <a:bodyPr/>
        <a:lstStyle/>
        <a:p>
          <a:r>
            <a:rPr lang="pl-PL" dirty="0" smtClean="0"/>
            <a:t>Werbalna</a:t>
          </a:r>
          <a:endParaRPr lang="pl-PL" dirty="0"/>
        </a:p>
      </dgm:t>
    </dgm:pt>
    <dgm:pt modelId="{DE7A1F4E-9D21-48E4-9828-FF7EFBC310E5}" type="parTrans" cxnId="{0455A24F-253D-4703-BB78-F74B0823AF0F}">
      <dgm:prSet/>
      <dgm:spPr/>
      <dgm:t>
        <a:bodyPr/>
        <a:lstStyle/>
        <a:p>
          <a:endParaRPr lang="pl-PL"/>
        </a:p>
      </dgm:t>
    </dgm:pt>
    <dgm:pt modelId="{9BA51C94-86DE-4C8E-BF24-33829B9DCEA7}" type="sibTrans" cxnId="{0455A24F-253D-4703-BB78-F74B0823AF0F}">
      <dgm:prSet/>
      <dgm:spPr/>
      <dgm:t>
        <a:bodyPr/>
        <a:lstStyle/>
        <a:p>
          <a:endParaRPr lang="pl-PL"/>
        </a:p>
      </dgm:t>
    </dgm:pt>
    <dgm:pt modelId="{C09CC9CC-A4C0-4864-A838-C3411EC86BFC}">
      <dgm:prSet phldrT="[Tekst]"/>
      <dgm:spPr/>
      <dgm:t>
        <a:bodyPr/>
        <a:lstStyle/>
        <a:p>
          <a:r>
            <a:rPr lang="pl-PL" dirty="0" smtClean="0"/>
            <a:t>Relacyjna</a:t>
          </a:r>
          <a:endParaRPr lang="pl-PL" dirty="0"/>
        </a:p>
      </dgm:t>
    </dgm:pt>
    <dgm:pt modelId="{A9625A03-E8CC-48D4-9A68-CAB128365951}" type="parTrans" cxnId="{26AA8E46-BCA9-4030-A76B-1F33ABB9ED8A}">
      <dgm:prSet/>
      <dgm:spPr/>
      <dgm:t>
        <a:bodyPr/>
        <a:lstStyle/>
        <a:p>
          <a:endParaRPr lang="pl-PL"/>
        </a:p>
      </dgm:t>
    </dgm:pt>
    <dgm:pt modelId="{2D335BC1-AB13-4292-B2F2-D5BD76E22CA4}" type="sibTrans" cxnId="{26AA8E46-BCA9-4030-A76B-1F33ABB9ED8A}">
      <dgm:prSet/>
      <dgm:spPr/>
      <dgm:t>
        <a:bodyPr/>
        <a:lstStyle/>
        <a:p>
          <a:endParaRPr lang="pl-PL"/>
        </a:p>
      </dgm:t>
    </dgm:pt>
    <dgm:pt modelId="{95F46B4A-9574-4338-8EA4-65BFB0395AE5}">
      <dgm:prSet phldrT="[Tekst]"/>
      <dgm:spPr/>
      <dgm:t>
        <a:bodyPr/>
        <a:lstStyle/>
        <a:p>
          <a:r>
            <a:rPr lang="pl-PL" dirty="0" err="1" smtClean="0"/>
            <a:t>Cyber</a:t>
          </a:r>
          <a:endParaRPr lang="pl-PL" dirty="0"/>
        </a:p>
      </dgm:t>
    </dgm:pt>
    <dgm:pt modelId="{FDEBBEF4-B87A-4179-8E79-58C95B020A05}" type="parTrans" cxnId="{D4EC55E1-415F-4140-9FD0-43E0B738C61A}">
      <dgm:prSet/>
      <dgm:spPr/>
      <dgm:t>
        <a:bodyPr/>
        <a:lstStyle/>
        <a:p>
          <a:endParaRPr lang="pl-PL"/>
        </a:p>
      </dgm:t>
    </dgm:pt>
    <dgm:pt modelId="{F3DAACCC-A0FA-4E5E-8732-2ABD06257595}" type="sibTrans" cxnId="{D4EC55E1-415F-4140-9FD0-43E0B738C61A}">
      <dgm:prSet/>
      <dgm:spPr/>
      <dgm:t>
        <a:bodyPr/>
        <a:lstStyle/>
        <a:p>
          <a:endParaRPr lang="pl-PL"/>
        </a:p>
      </dgm:t>
    </dgm:pt>
    <dgm:pt modelId="{73F4253D-22D0-4CD7-AC89-40622F31834B}" type="pres">
      <dgm:prSet presAssocID="{CF220A2B-94DA-43E2-9F3D-9E214D6C6DA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0F65319-2B67-43E7-8736-D244817D08BD}" type="pres">
      <dgm:prSet presAssocID="{CF220A2B-94DA-43E2-9F3D-9E214D6C6DAB}" presName="matrix" presStyleCnt="0"/>
      <dgm:spPr/>
    </dgm:pt>
    <dgm:pt modelId="{4AC69CD8-1D68-49FB-8D19-C051D15C66A9}" type="pres">
      <dgm:prSet presAssocID="{CF220A2B-94DA-43E2-9F3D-9E214D6C6DAB}" presName="tile1" presStyleLbl="node1" presStyleIdx="0" presStyleCnt="4"/>
      <dgm:spPr/>
      <dgm:t>
        <a:bodyPr/>
        <a:lstStyle/>
        <a:p>
          <a:endParaRPr lang="pl-PL"/>
        </a:p>
      </dgm:t>
    </dgm:pt>
    <dgm:pt modelId="{E4DEAB6C-560D-4275-8309-6E6DE4E33BE7}" type="pres">
      <dgm:prSet presAssocID="{CF220A2B-94DA-43E2-9F3D-9E214D6C6DA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6A93263-6988-4BDB-9F6F-0BA61F602D9E}" type="pres">
      <dgm:prSet presAssocID="{CF220A2B-94DA-43E2-9F3D-9E214D6C6DAB}" presName="tile2" presStyleLbl="node1" presStyleIdx="1" presStyleCnt="4"/>
      <dgm:spPr/>
      <dgm:t>
        <a:bodyPr/>
        <a:lstStyle/>
        <a:p>
          <a:endParaRPr lang="pl-PL"/>
        </a:p>
      </dgm:t>
    </dgm:pt>
    <dgm:pt modelId="{82DABB5D-30CC-4D8D-94D4-B1B992107D90}" type="pres">
      <dgm:prSet presAssocID="{CF220A2B-94DA-43E2-9F3D-9E214D6C6DA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F1B2ECE-5B13-483A-99F5-CE46AE243EB2}" type="pres">
      <dgm:prSet presAssocID="{CF220A2B-94DA-43E2-9F3D-9E214D6C6DAB}" presName="tile3" presStyleLbl="node1" presStyleIdx="2" presStyleCnt="4"/>
      <dgm:spPr/>
      <dgm:t>
        <a:bodyPr/>
        <a:lstStyle/>
        <a:p>
          <a:endParaRPr lang="pl-PL"/>
        </a:p>
      </dgm:t>
    </dgm:pt>
    <dgm:pt modelId="{665D0D0E-93BE-426A-AD90-AF8CF7E576C1}" type="pres">
      <dgm:prSet presAssocID="{CF220A2B-94DA-43E2-9F3D-9E214D6C6DA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0242EF2-2471-4F3C-8172-83DCFBA5452C}" type="pres">
      <dgm:prSet presAssocID="{CF220A2B-94DA-43E2-9F3D-9E214D6C6DAB}" presName="tile4" presStyleLbl="node1" presStyleIdx="3" presStyleCnt="4"/>
      <dgm:spPr/>
      <dgm:t>
        <a:bodyPr/>
        <a:lstStyle/>
        <a:p>
          <a:endParaRPr lang="pl-PL"/>
        </a:p>
      </dgm:t>
    </dgm:pt>
    <dgm:pt modelId="{659D9672-7511-4D9C-9DF4-029566536EDD}" type="pres">
      <dgm:prSet presAssocID="{CF220A2B-94DA-43E2-9F3D-9E214D6C6DA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F4EF8CD-CF57-41FB-BD2E-AD84A13E63D1}" type="pres">
      <dgm:prSet presAssocID="{CF220A2B-94DA-43E2-9F3D-9E214D6C6DAB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</dgm:ptLst>
  <dgm:cxnLst>
    <dgm:cxn modelId="{8C271364-DCAA-4E7C-A74E-71278FB0A288}" type="presOf" srcId="{C09CC9CC-A4C0-4864-A838-C3411EC86BFC}" destId="{8F1B2ECE-5B13-483A-99F5-CE46AE243EB2}" srcOrd="0" destOrd="0" presId="urn:microsoft.com/office/officeart/2005/8/layout/matrix1"/>
    <dgm:cxn modelId="{3E299BAB-C78F-4815-8C93-3DF8F89048B9}" srcId="{CF220A2B-94DA-43E2-9F3D-9E214D6C6DAB}" destId="{51B33BE4-CC1F-415E-A2AA-277FA9F10CF3}" srcOrd="0" destOrd="0" parTransId="{A2662801-4C31-48F3-BCAD-AF0829E69E4A}" sibTransId="{CD6BD82F-8EC6-40E1-9D07-83B6C597989B}"/>
    <dgm:cxn modelId="{E37A9C09-6906-421B-9CB7-B1887E073AF5}" type="presOf" srcId="{159CD15A-ECB7-42CD-BFA1-41E4DC2FBE29}" destId="{E4DEAB6C-560D-4275-8309-6E6DE4E33BE7}" srcOrd="1" destOrd="0" presId="urn:microsoft.com/office/officeart/2005/8/layout/matrix1"/>
    <dgm:cxn modelId="{5BEB5CBF-A4F2-47C8-BC57-A0AB36FC2EC5}" type="presOf" srcId="{CF220A2B-94DA-43E2-9F3D-9E214D6C6DAB}" destId="{73F4253D-22D0-4CD7-AC89-40622F31834B}" srcOrd="0" destOrd="0" presId="urn:microsoft.com/office/officeart/2005/8/layout/matrix1"/>
    <dgm:cxn modelId="{D1CD5EE5-45F1-4C92-B7D5-31A4F4E80546}" type="presOf" srcId="{C09CC9CC-A4C0-4864-A838-C3411EC86BFC}" destId="{665D0D0E-93BE-426A-AD90-AF8CF7E576C1}" srcOrd="1" destOrd="0" presId="urn:microsoft.com/office/officeart/2005/8/layout/matrix1"/>
    <dgm:cxn modelId="{4F86100E-BEAC-46E3-8CBA-21A39254989B}" type="presOf" srcId="{51B33BE4-CC1F-415E-A2AA-277FA9F10CF3}" destId="{2F4EF8CD-CF57-41FB-BD2E-AD84A13E63D1}" srcOrd="0" destOrd="0" presId="urn:microsoft.com/office/officeart/2005/8/layout/matrix1"/>
    <dgm:cxn modelId="{6D0D71CB-E5B8-4CF2-8182-0AC49074022D}" srcId="{51B33BE4-CC1F-415E-A2AA-277FA9F10CF3}" destId="{159CD15A-ECB7-42CD-BFA1-41E4DC2FBE29}" srcOrd="0" destOrd="0" parTransId="{968C0358-8B9F-424E-826C-65277C3A6F51}" sibTransId="{B0D4B93E-7BBE-446B-92E7-B633621A96E4}"/>
    <dgm:cxn modelId="{0455A24F-253D-4703-BB78-F74B0823AF0F}" srcId="{51B33BE4-CC1F-415E-A2AA-277FA9F10CF3}" destId="{D22B6A7D-EFBD-478A-841D-F9F24F473287}" srcOrd="1" destOrd="0" parTransId="{DE7A1F4E-9D21-48E4-9828-FF7EFBC310E5}" sibTransId="{9BA51C94-86DE-4C8E-BF24-33829B9DCEA7}"/>
    <dgm:cxn modelId="{FF013E4C-2467-48FD-9FBC-46F5E1E9094E}" type="presOf" srcId="{95F46B4A-9574-4338-8EA4-65BFB0395AE5}" destId="{60242EF2-2471-4F3C-8172-83DCFBA5452C}" srcOrd="0" destOrd="0" presId="urn:microsoft.com/office/officeart/2005/8/layout/matrix1"/>
    <dgm:cxn modelId="{AF312514-73E1-4F0C-85BC-ED66E3D3085F}" type="presOf" srcId="{95F46B4A-9574-4338-8EA4-65BFB0395AE5}" destId="{659D9672-7511-4D9C-9DF4-029566536EDD}" srcOrd="1" destOrd="0" presId="urn:microsoft.com/office/officeart/2005/8/layout/matrix1"/>
    <dgm:cxn modelId="{07BD7B5E-6B98-4BBF-99E3-3CD14FE013BD}" type="presOf" srcId="{159CD15A-ECB7-42CD-BFA1-41E4DC2FBE29}" destId="{4AC69CD8-1D68-49FB-8D19-C051D15C66A9}" srcOrd="0" destOrd="0" presId="urn:microsoft.com/office/officeart/2005/8/layout/matrix1"/>
    <dgm:cxn modelId="{26AA8E46-BCA9-4030-A76B-1F33ABB9ED8A}" srcId="{51B33BE4-CC1F-415E-A2AA-277FA9F10CF3}" destId="{C09CC9CC-A4C0-4864-A838-C3411EC86BFC}" srcOrd="2" destOrd="0" parTransId="{A9625A03-E8CC-48D4-9A68-CAB128365951}" sibTransId="{2D335BC1-AB13-4292-B2F2-D5BD76E22CA4}"/>
    <dgm:cxn modelId="{D4EC55E1-415F-4140-9FD0-43E0B738C61A}" srcId="{51B33BE4-CC1F-415E-A2AA-277FA9F10CF3}" destId="{95F46B4A-9574-4338-8EA4-65BFB0395AE5}" srcOrd="3" destOrd="0" parTransId="{FDEBBEF4-B87A-4179-8E79-58C95B020A05}" sibTransId="{F3DAACCC-A0FA-4E5E-8732-2ABD06257595}"/>
    <dgm:cxn modelId="{12D8BC24-31F1-468B-8507-D3773ED2C6EE}" type="presOf" srcId="{D22B6A7D-EFBD-478A-841D-F9F24F473287}" destId="{46A93263-6988-4BDB-9F6F-0BA61F602D9E}" srcOrd="0" destOrd="0" presId="urn:microsoft.com/office/officeart/2005/8/layout/matrix1"/>
    <dgm:cxn modelId="{52F5AFEA-F509-49A3-AEB7-5918735F19F2}" type="presOf" srcId="{D22B6A7D-EFBD-478A-841D-F9F24F473287}" destId="{82DABB5D-30CC-4D8D-94D4-B1B992107D90}" srcOrd="1" destOrd="0" presId="urn:microsoft.com/office/officeart/2005/8/layout/matrix1"/>
    <dgm:cxn modelId="{9A257A4A-C0C3-45A4-AB55-F133E0E5CC1B}" type="presParOf" srcId="{73F4253D-22D0-4CD7-AC89-40622F31834B}" destId="{00F65319-2B67-43E7-8736-D244817D08BD}" srcOrd="0" destOrd="0" presId="urn:microsoft.com/office/officeart/2005/8/layout/matrix1"/>
    <dgm:cxn modelId="{4D635D1B-4F38-4314-82FE-290CA67D3663}" type="presParOf" srcId="{00F65319-2B67-43E7-8736-D244817D08BD}" destId="{4AC69CD8-1D68-49FB-8D19-C051D15C66A9}" srcOrd="0" destOrd="0" presId="urn:microsoft.com/office/officeart/2005/8/layout/matrix1"/>
    <dgm:cxn modelId="{C1C33F56-BD33-44BB-B6A3-09C227F7C0C4}" type="presParOf" srcId="{00F65319-2B67-43E7-8736-D244817D08BD}" destId="{E4DEAB6C-560D-4275-8309-6E6DE4E33BE7}" srcOrd="1" destOrd="0" presId="urn:microsoft.com/office/officeart/2005/8/layout/matrix1"/>
    <dgm:cxn modelId="{703742B2-D640-4E6C-BC77-71C7D7C0ED46}" type="presParOf" srcId="{00F65319-2B67-43E7-8736-D244817D08BD}" destId="{46A93263-6988-4BDB-9F6F-0BA61F602D9E}" srcOrd="2" destOrd="0" presId="urn:microsoft.com/office/officeart/2005/8/layout/matrix1"/>
    <dgm:cxn modelId="{0B99BE32-171A-4037-BBEC-50E7E2CC9F9F}" type="presParOf" srcId="{00F65319-2B67-43E7-8736-D244817D08BD}" destId="{82DABB5D-30CC-4D8D-94D4-B1B992107D90}" srcOrd="3" destOrd="0" presId="urn:microsoft.com/office/officeart/2005/8/layout/matrix1"/>
    <dgm:cxn modelId="{B59E221D-FE1F-42A7-B1CE-0B10E70D9C04}" type="presParOf" srcId="{00F65319-2B67-43E7-8736-D244817D08BD}" destId="{8F1B2ECE-5B13-483A-99F5-CE46AE243EB2}" srcOrd="4" destOrd="0" presId="urn:microsoft.com/office/officeart/2005/8/layout/matrix1"/>
    <dgm:cxn modelId="{25A62389-DA25-4022-8858-E1112FA5E53D}" type="presParOf" srcId="{00F65319-2B67-43E7-8736-D244817D08BD}" destId="{665D0D0E-93BE-426A-AD90-AF8CF7E576C1}" srcOrd="5" destOrd="0" presId="urn:microsoft.com/office/officeart/2005/8/layout/matrix1"/>
    <dgm:cxn modelId="{154207E4-E8A0-414E-B08D-8688CF8AB4C9}" type="presParOf" srcId="{00F65319-2B67-43E7-8736-D244817D08BD}" destId="{60242EF2-2471-4F3C-8172-83DCFBA5452C}" srcOrd="6" destOrd="0" presId="urn:microsoft.com/office/officeart/2005/8/layout/matrix1"/>
    <dgm:cxn modelId="{0C4ACEE9-E838-4C4C-A8F6-07A0166580EA}" type="presParOf" srcId="{00F65319-2B67-43E7-8736-D244817D08BD}" destId="{659D9672-7511-4D9C-9DF4-029566536EDD}" srcOrd="7" destOrd="0" presId="urn:microsoft.com/office/officeart/2005/8/layout/matrix1"/>
    <dgm:cxn modelId="{2EEFAEDD-7A17-4144-A837-E3E3AB199BEC}" type="presParOf" srcId="{73F4253D-22D0-4CD7-AC89-40622F31834B}" destId="{2F4EF8CD-CF57-41FB-BD2E-AD84A13E63D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F898AD-D5F1-4480-95EC-52F9F0DD84AC}" type="doc">
      <dgm:prSet loTypeId="urn:microsoft.com/office/officeart/2005/8/layout/pyramid4" loCatId="pyramid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pl-PL"/>
        </a:p>
      </dgm:t>
    </dgm:pt>
    <dgm:pt modelId="{EF31D71C-5C1B-4216-98FF-58157098458C}">
      <dgm:prSet phldrT="[Tekst]" custT="1"/>
      <dgm:spPr/>
      <dgm:t>
        <a:bodyPr/>
        <a:lstStyle/>
        <a:p>
          <a:r>
            <a:rPr lang="pl-PL" sz="1600" dirty="0" smtClean="0"/>
            <a:t>Intencjonalność</a:t>
          </a:r>
          <a:endParaRPr lang="pl-PL" sz="1600" dirty="0"/>
        </a:p>
      </dgm:t>
    </dgm:pt>
    <dgm:pt modelId="{ACF687FC-2B80-41A0-A87C-8C47E86850BF}" type="parTrans" cxnId="{94252819-1DF2-4441-BEB8-F1FBF57BFEB1}">
      <dgm:prSet/>
      <dgm:spPr/>
      <dgm:t>
        <a:bodyPr/>
        <a:lstStyle/>
        <a:p>
          <a:endParaRPr lang="pl-PL"/>
        </a:p>
      </dgm:t>
    </dgm:pt>
    <dgm:pt modelId="{26BDB7BF-051C-48B5-A3CE-E9DAC536B8E3}" type="sibTrans" cxnId="{94252819-1DF2-4441-BEB8-F1FBF57BFEB1}">
      <dgm:prSet/>
      <dgm:spPr/>
      <dgm:t>
        <a:bodyPr/>
        <a:lstStyle/>
        <a:p>
          <a:endParaRPr lang="pl-PL"/>
        </a:p>
      </dgm:t>
    </dgm:pt>
    <dgm:pt modelId="{DCF51AB5-9D4A-4A86-A148-DB48BFF12C78}">
      <dgm:prSet phldrT="[Tekst]"/>
      <dgm:spPr/>
      <dgm:t>
        <a:bodyPr/>
        <a:lstStyle/>
        <a:p>
          <a:r>
            <a:rPr lang="pl-PL" dirty="0" smtClean="0"/>
            <a:t>Powtarzalność</a:t>
          </a:r>
          <a:endParaRPr lang="pl-PL" dirty="0"/>
        </a:p>
      </dgm:t>
    </dgm:pt>
    <dgm:pt modelId="{32365BE6-3E96-453A-8BB0-9593855D6B7B}" type="parTrans" cxnId="{E37388D4-5F67-4956-A71F-69C799D4560B}">
      <dgm:prSet/>
      <dgm:spPr/>
      <dgm:t>
        <a:bodyPr/>
        <a:lstStyle/>
        <a:p>
          <a:endParaRPr lang="pl-PL"/>
        </a:p>
      </dgm:t>
    </dgm:pt>
    <dgm:pt modelId="{158FD5EC-6021-4C9D-A645-2CB8EB9B6709}" type="sibTrans" cxnId="{E37388D4-5F67-4956-A71F-69C799D4560B}">
      <dgm:prSet/>
      <dgm:spPr/>
      <dgm:t>
        <a:bodyPr/>
        <a:lstStyle/>
        <a:p>
          <a:endParaRPr lang="pl-PL"/>
        </a:p>
      </dgm:t>
    </dgm:pt>
    <dgm:pt modelId="{F21ED4C9-4411-4808-872F-15BDA2BB7F87}">
      <dgm:prSet phldrT="[Tekst]"/>
      <dgm:spPr/>
      <dgm:t>
        <a:bodyPr/>
        <a:lstStyle/>
        <a:p>
          <a:r>
            <a:rPr lang="pl-PL" dirty="0" smtClean="0"/>
            <a:t>Bullying</a:t>
          </a:r>
          <a:endParaRPr lang="pl-PL" dirty="0"/>
        </a:p>
      </dgm:t>
    </dgm:pt>
    <dgm:pt modelId="{06B36C1E-00B9-4DCA-A462-5C22F2433C58}" type="parTrans" cxnId="{3DD62E4A-730E-437C-9C8C-130BE813B9F9}">
      <dgm:prSet/>
      <dgm:spPr/>
      <dgm:t>
        <a:bodyPr/>
        <a:lstStyle/>
        <a:p>
          <a:endParaRPr lang="pl-PL"/>
        </a:p>
      </dgm:t>
    </dgm:pt>
    <dgm:pt modelId="{332E4006-6A33-46DD-A15D-C3431A747D1C}" type="sibTrans" cxnId="{3DD62E4A-730E-437C-9C8C-130BE813B9F9}">
      <dgm:prSet/>
      <dgm:spPr/>
      <dgm:t>
        <a:bodyPr/>
        <a:lstStyle/>
        <a:p>
          <a:endParaRPr lang="pl-PL"/>
        </a:p>
      </dgm:t>
    </dgm:pt>
    <dgm:pt modelId="{8C1E46AA-46A6-4321-9850-4ABCAF23B6FB}">
      <dgm:prSet phldrT="[Tekst]"/>
      <dgm:spPr/>
      <dgm:t>
        <a:bodyPr/>
        <a:lstStyle/>
        <a:p>
          <a:r>
            <a:rPr lang="pl-PL" dirty="0" smtClean="0"/>
            <a:t>Nierównowaga sił</a:t>
          </a:r>
          <a:endParaRPr lang="pl-PL" dirty="0"/>
        </a:p>
      </dgm:t>
    </dgm:pt>
    <dgm:pt modelId="{B9808FAB-E919-4DD4-92D0-D094BC805FCD}" type="parTrans" cxnId="{0E815EE4-12E4-48F9-BAB1-E06663E265F1}">
      <dgm:prSet/>
      <dgm:spPr/>
      <dgm:t>
        <a:bodyPr/>
        <a:lstStyle/>
        <a:p>
          <a:endParaRPr lang="pl-PL"/>
        </a:p>
      </dgm:t>
    </dgm:pt>
    <dgm:pt modelId="{BF1A9981-44E2-4DE2-999E-7D2BBD30D366}" type="sibTrans" cxnId="{0E815EE4-12E4-48F9-BAB1-E06663E265F1}">
      <dgm:prSet/>
      <dgm:spPr/>
      <dgm:t>
        <a:bodyPr/>
        <a:lstStyle/>
        <a:p>
          <a:endParaRPr lang="pl-PL"/>
        </a:p>
      </dgm:t>
    </dgm:pt>
    <dgm:pt modelId="{5F2C13F0-4EBB-4F2A-B05B-09C22C2AF4CB}" type="pres">
      <dgm:prSet presAssocID="{27F898AD-D5F1-4480-95EC-52F9F0DD84AC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9C310A0-5B77-47E0-96EF-47B58A0D3DEB}" type="pres">
      <dgm:prSet presAssocID="{27F898AD-D5F1-4480-95EC-52F9F0DD84AC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A1701D4-9BFE-47F4-9717-27EAA57C8227}" type="pres">
      <dgm:prSet presAssocID="{27F898AD-D5F1-4480-95EC-52F9F0DD84AC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D018263-FD6F-4D1E-B253-17EF3AABF41B}" type="pres">
      <dgm:prSet presAssocID="{27F898AD-D5F1-4480-95EC-52F9F0DD84AC}" presName="triangle3" presStyleLbl="node1" presStyleIdx="2" presStyleCnt="4" custLinFactNeighborX="-1241" custLinFactNeighborY="256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9ED25CA-914B-4228-9476-705B0392BF47}" type="pres">
      <dgm:prSet presAssocID="{27F898AD-D5F1-4480-95EC-52F9F0DD84AC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DD62E4A-730E-437C-9C8C-130BE813B9F9}" srcId="{27F898AD-D5F1-4480-95EC-52F9F0DD84AC}" destId="{F21ED4C9-4411-4808-872F-15BDA2BB7F87}" srcOrd="2" destOrd="0" parTransId="{06B36C1E-00B9-4DCA-A462-5C22F2433C58}" sibTransId="{332E4006-6A33-46DD-A15D-C3431A747D1C}"/>
    <dgm:cxn modelId="{CF72DD25-86AB-4834-A34D-6B3EB72AC17F}" type="presOf" srcId="{DCF51AB5-9D4A-4A86-A148-DB48BFF12C78}" destId="{BA1701D4-9BFE-47F4-9717-27EAA57C8227}" srcOrd="0" destOrd="0" presId="urn:microsoft.com/office/officeart/2005/8/layout/pyramid4"/>
    <dgm:cxn modelId="{A583FFDB-1B14-4079-A077-50D8EFDE7299}" type="presOf" srcId="{EF31D71C-5C1B-4216-98FF-58157098458C}" destId="{C9C310A0-5B77-47E0-96EF-47B58A0D3DEB}" srcOrd="0" destOrd="0" presId="urn:microsoft.com/office/officeart/2005/8/layout/pyramid4"/>
    <dgm:cxn modelId="{0E815EE4-12E4-48F9-BAB1-E06663E265F1}" srcId="{27F898AD-D5F1-4480-95EC-52F9F0DD84AC}" destId="{8C1E46AA-46A6-4321-9850-4ABCAF23B6FB}" srcOrd="3" destOrd="0" parTransId="{B9808FAB-E919-4DD4-92D0-D094BC805FCD}" sibTransId="{BF1A9981-44E2-4DE2-999E-7D2BBD30D366}"/>
    <dgm:cxn modelId="{E37388D4-5F67-4956-A71F-69C799D4560B}" srcId="{27F898AD-D5F1-4480-95EC-52F9F0DD84AC}" destId="{DCF51AB5-9D4A-4A86-A148-DB48BFF12C78}" srcOrd="1" destOrd="0" parTransId="{32365BE6-3E96-453A-8BB0-9593855D6B7B}" sibTransId="{158FD5EC-6021-4C9D-A645-2CB8EB9B6709}"/>
    <dgm:cxn modelId="{3A599632-0D1E-43EF-B9A2-24885996EE3D}" type="presOf" srcId="{F21ED4C9-4411-4808-872F-15BDA2BB7F87}" destId="{7D018263-FD6F-4D1E-B253-17EF3AABF41B}" srcOrd="0" destOrd="0" presId="urn:microsoft.com/office/officeart/2005/8/layout/pyramid4"/>
    <dgm:cxn modelId="{67C9F961-1F30-4B37-B63B-EAD233B6846A}" type="presOf" srcId="{27F898AD-D5F1-4480-95EC-52F9F0DD84AC}" destId="{5F2C13F0-4EBB-4F2A-B05B-09C22C2AF4CB}" srcOrd="0" destOrd="0" presId="urn:microsoft.com/office/officeart/2005/8/layout/pyramid4"/>
    <dgm:cxn modelId="{719C01FB-C117-42F1-BC57-1FA24CAC156A}" type="presOf" srcId="{8C1E46AA-46A6-4321-9850-4ABCAF23B6FB}" destId="{B9ED25CA-914B-4228-9476-705B0392BF47}" srcOrd="0" destOrd="0" presId="urn:microsoft.com/office/officeart/2005/8/layout/pyramid4"/>
    <dgm:cxn modelId="{94252819-1DF2-4441-BEB8-F1FBF57BFEB1}" srcId="{27F898AD-D5F1-4480-95EC-52F9F0DD84AC}" destId="{EF31D71C-5C1B-4216-98FF-58157098458C}" srcOrd="0" destOrd="0" parTransId="{ACF687FC-2B80-41A0-A87C-8C47E86850BF}" sibTransId="{26BDB7BF-051C-48B5-A3CE-E9DAC536B8E3}"/>
    <dgm:cxn modelId="{B5DED2A4-B7DB-4FC8-AD66-1CF2B4A8D757}" type="presParOf" srcId="{5F2C13F0-4EBB-4F2A-B05B-09C22C2AF4CB}" destId="{C9C310A0-5B77-47E0-96EF-47B58A0D3DEB}" srcOrd="0" destOrd="0" presId="urn:microsoft.com/office/officeart/2005/8/layout/pyramid4"/>
    <dgm:cxn modelId="{7A29D817-9B10-4E92-82AF-6E9A4C0C4884}" type="presParOf" srcId="{5F2C13F0-4EBB-4F2A-B05B-09C22C2AF4CB}" destId="{BA1701D4-9BFE-47F4-9717-27EAA57C8227}" srcOrd="1" destOrd="0" presId="urn:microsoft.com/office/officeart/2005/8/layout/pyramid4"/>
    <dgm:cxn modelId="{F7C6DEFA-38FF-48D4-96E1-C6721D53786A}" type="presParOf" srcId="{5F2C13F0-4EBB-4F2A-B05B-09C22C2AF4CB}" destId="{7D018263-FD6F-4D1E-B253-17EF3AABF41B}" srcOrd="2" destOrd="0" presId="urn:microsoft.com/office/officeart/2005/8/layout/pyramid4"/>
    <dgm:cxn modelId="{913D017F-BBC2-4F76-8D29-F4A2337625CB}" type="presParOf" srcId="{5F2C13F0-4EBB-4F2A-B05B-09C22C2AF4CB}" destId="{B9ED25CA-914B-4228-9476-705B0392BF47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68F0E4-5A57-4C10-A6D7-A5A508203E42}" type="doc">
      <dgm:prSet loTypeId="urn:microsoft.com/office/officeart/2005/8/layout/radial6" loCatId="cycle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pl-PL"/>
        </a:p>
      </dgm:t>
    </dgm:pt>
    <dgm:pt modelId="{D67D51B6-275F-4E6C-8A61-FE634C5FB8CF}">
      <dgm:prSet phldrT="[Tekst]"/>
      <dgm:spPr/>
      <dgm:t>
        <a:bodyPr/>
        <a:lstStyle/>
        <a:p>
          <a:r>
            <a:rPr lang="pl-PL" dirty="0" smtClean="0"/>
            <a:t>Agresja elektroniczna</a:t>
          </a:r>
          <a:endParaRPr lang="pl-PL" dirty="0"/>
        </a:p>
      </dgm:t>
    </dgm:pt>
    <dgm:pt modelId="{7811D712-6B7A-49D3-93AD-04347DF02F11}" type="parTrans" cxnId="{ED12AF04-D75D-48F2-B604-D2ED3BD844C9}">
      <dgm:prSet/>
      <dgm:spPr/>
      <dgm:t>
        <a:bodyPr/>
        <a:lstStyle/>
        <a:p>
          <a:endParaRPr lang="pl-PL"/>
        </a:p>
      </dgm:t>
    </dgm:pt>
    <dgm:pt modelId="{6E5CD332-ECBA-42D6-87C7-0E089041AE31}" type="sibTrans" cxnId="{ED12AF04-D75D-48F2-B604-D2ED3BD844C9}">
      <dgm:prSet/>
      <dgm:spPr/>
      <dgm:t>
        <a:bodyPr/>
        <a:lstStyle/>
        <a:p>
          <a:endParaRPr lang="pl-PL"/>
        </a:p>
      </dgm:t>
    </dgm:pt>
    <dgm:pt modelId="{99706278-9B5B-4618-ABED-2B826FF09FF2}">
      <dgm:prSet phldrT="[Tekst]"/>
      <dgm:spPr/>
      <dgm:t>
        <a:bodyPr/>
        <a:lstStyle/>
        <a:p>
          <a:r>
            <a:rPr lang="pl-PL" dirty="0" smtClean="0"/>
            <a:t>Wobec </a:t>
          </a:r>
          <a:r>
            <a:rPr lang="pl-PL" dirty="0" err="1" smtClean="0"/>
            <a:t>celebrytów</a:t>
          </a:r>
          <a:endParaRPr lang="pl-PL" dirty="0"/>
        </a:p>
      </dgm:t>
    </dgm:pt>
    <dgm:pt modelId="{4A5530F0-F610-438F-9DE7-136F7458F89B}" type="parTrans" cxnId="{B4CE8EC8-EE01-4214-80B9-0E9D91ABABE5}">
      <dgm:prSet/>
      <dgm:spPr/>
      <dgm:t>
        <a:bodyPr/>
        <a:lstStyle/>
        <a:p>
          <a:endParaRPr lang="pl-PL"/>
        </a:p>
      </dgm:t>
    </dgm:pt>
    <dgm:pt modelId="{6D02D250-7A20-4482-86C6-82289661C845}" type="sibTrans" cxnId="{B4CE8EC8-EE01-4214-80B9-0E9D91ABABE5}">
      <dgm:prSet/>
      <dgm:spPr/>
      <dgm:t>
        <a:bodyPr/>
        <a:lstStyle/>
        <a:p>
          <a:endParaRPr lang="pl-PL"/>
        </a:p>
      </dgm:t>
    </dgm:pt>
    <dgm:pt modelId="{4B200008-80A3-4EAB-B20A-DDEB4233845E}">
      <dgm:prSet phldrT="[Tekst]"/>
      <dgm:spPr/>
      <dgm:t>
        <a:bodyPr/>
        <a:lstStyle/>
        <a:p>
          <a:r>
            <a:rPr lang="pl-PL" dirty="0" smtClean="0"/>
            <a:t>Wobec  nieznajomych</a:t>
          </a:r>
          <a:endParaRPr lang="pl-PL" dirty="0"/>
        </a:p>
      </dgm:t>
    </dgm:pt>
    <dgm:pt modelId="{6D2892C9-7FF7-4121-86B2-68C538E4E7B4}" type="parTrans" cxnId="{400097CB-6C9E-4287-A538-CC82E2F1FE57}">
      <dgm:prSet/>
      <dgm:spPr/>
      <dgm:t>
        <a:bodyPr/>
        <a:lstStyle/>
        <a:p>
          <a:endParaRPr lang="pl-PL"/>
        </a:p>
      </dgm:t>
    </dgm:pt>
    <dgm:pt modelId="{057B045A-617C-46E2-ABD2-8CCBAEC47555}" type="sibTrans" cxnId="{400097CB-6C9E-4287-A538-CC82E2F1FE57}">
      <dgm:prSet/>
      <dgm:spPr/>
      <dgm:t>
        <a:bodyPr/>
        <a:lstStyle/>
        <a:p>
          <a:endParaRPr lang="pl-PL"/>
        </a:p>
      </dgm:t>
    </dgm:pt>
    <dgm:pt modelId="{EA915EF0-784F-4691-8A7E-E408F5720C5D}">
      <dgm:prSet phldrT="[Tekst]"/>
      <dgm:spPr/>
      <dgm:t>
        <a:bodyPr/>
        <a:lstStyle/>
        <a:p>
          <a:r>
            <a:rPr lang="pl-PL" dirty="0" smtClean="0"/>
            <a:t>Wobec idei/poglądów</a:t>
          </a:r>
          <a:endParaRPr lang="pl-PL" dirty="0"/>
        </a:p>
      </dgm:t>
    </dgm:pt>
    <dgm:pt modelId="{289081EA-B043-4D90-8646-150113B6069B}" type="parTrans" cxnId="{78B05174-A17D-4FBC-9054-732568722FE5}">
      <dgm:prSet/>
      <dgm:spPr/>
      <dgm:t>
        <a:bodyPr/>
        <a:lstStyle/>
        <a:p>
          <a:endParaRPr lang="pl-PL"/>
        </a:p>
      </dgm:t>
    </dgm:pt>
    <dgm:pt modelId="{4EF4F992-3407-40F6-96AD-DD8DF7010B96}" type="sibTrans" cxnId="{78B05174-A17D-4FBC-9054-732568722FE5}">
      <dgm:prSet/>
      <dgm:spPr/>
      <dgm:t>
        <a:bodyPr/>
        <a:lstStyle/>
        <a:p>
          <a:endParaRPr lang="pl-PL"/>
        </a:p>
      </dgm:t>
    </dgm:pt>
    <dgm:pt modelId="{295161CC-769D-4D4D-A0EA-66076C64E1B8}">
      <dgm:prSet phldrT="[Tekst]"/>
      <dgm:spPr/>
      <dgm:t>
        <a:bodyPr/>
        <a:lstStyle/>
        <a:p>
          <a:r>
            <a:rPr lang="pl-PL" dirty="0" err="1" smtClean="0"/>
            <a:t>Cyberbullying</a:t>
          </a:r>
          <a:endParaRPr lang="pl-PL" dirty="0"/>
        </a:p>
      </dgm:t>
    </dgm:pt>
    <dgm:pt modelId="{93894AFF-6658-4CB3-9F9E-9635C18D2702}" type="parTrans" cxnId="{99811A4D-2035-4CEF-862C-7215710D4D85}">
      <dgm:prSet/>
      <dgm:spPr/>
      <dgm:t>
        <a:bodyPr/>
        <a:lstStyle/>
        <a:p>
          <a:endParaRPr lang="pl-PL"/>
        </a:p>
      </dgm:t>
    </dgm:pt>
    <dgm:pt modelId="{8E3546F8-D415-4B66-8EB6-13C7CAA451D6}" type="sibTrans" cxnId="{99811A4D-2035-4CEF-862C-7215710D4D85}">
      <dgm:prSet/>
      <dgm:spPr/>
      <dgm:t>
        <a:bodyPr/>
        <a:lstStyle/>
        <a:p>
          <a:endParaRPr lang="pl-PL"/>
        </a:p>
      </dgm:t>
    </dgm:pt>
    <dgm:pt modelId="{4B6AEED7-5D3B-4204-B257-2B3A7449CA99}" type="pres">
      <dgm:prSet presAssocID="{3B68F0E4-5A57-4C10-A6D7-A5A508203E4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78607A0-479B-4551-B3CD-4735FD6942EF}" type="pres">
      <dgm:prSet presAssocID="{D67D51B6-275F-4E6C-8A61-FE634C5FB8CF}" presName="centerShape" presStyleLbl="node0" presStyleIdx="0" presStyleCnt="1"/>
      <dgm:spPr/>
      <dgm:t>
        <a:bodyPr/>
        <a:lstStyle/>
        <a:p>
          <a:endParaRPr lang="pl-PL"/>
        </a:p>
      </dgm:t>
    </dgm:pt>
    <dgm:pt modelId="{D37C322D-99BB-4A3C-A3AB-D629CCEDB51D}" type="pres">
      <dgm:prSet presAssocID="{99706278-9B5B-4618-ABED-2B826FF09FF2}" presName="node" presStyleLbl="node1" presStyleIdx="0" presStyleCnt="4" custRadScaleRad="101370" custRadScaleInc="600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2E72035-44D3-41AB-B7CF-BA8505E76366}" type="pres">
      <dgm:prSet presAssocID="{99706278-9B5B-4618-ABED-2B826FF09FF2}" presName="dummy" presStyleCnt="0"/>
      <dgm:spPr/>
      <dgm:t>
        <a:bodyPr/>
        <a:lstStyle/>
        <a:p>
          <a:endParaRPr lang="pl-PL"/>
        </a:p>
      </dgm:t>
    </dgm:pt>
    <dgm:pt modelId="{39C9E087-B3AB-40BF-8110-42137304DD85}" type="pres">
      <dgm:prSet presAssocID="{6D02D250-7A20-4482-86C6-82289661C845}" presName="sibTrans" presStyleLbl="sibTrans2D1" presStyleIdx="0" presStyleCnt="4"/>
      <dgm:spPr/>
      <dgm:t>
        <a:bodyPr/>
        <a:lstStyle/>
        <a:p>
          <a:endParaRPr lang="pl-PL"/>
        </a:p>
      </dgm:t>
    </dgm:pt>
    <dgm:pt modelId="{A3402A97-E071-4C70-9836-FD950C8E42CA}" type="pres">
      <dgm:prSet presAssocID="{4B200008-80A3-4EAB-B20A-DDEB4233845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F3D5FDC-9F8C-4F91-BDE5-2D446D15D4B0}" type="pres">
      <dgm:prSet presAssocID="{4B200008-80A3-4EAB-B20A-DDEB4233845E}" presName="dummy" presStyleCnt="0"/>
      <dgm:spPr/>
      <dgm:t>
        <a:bodyPr/>
        <a:lstStyle/>
        <a:p>
          <a:endParaRPr lang="pl-PL"/>
        </a:p>
      </dgm:t>
    </dgm:pt>
    <dgm:pt modelId="{B23130D4-F513-415E-8F22-0BD0F8510214}" type="pres">
      <dgm:prSet presAssocID="{057B045A-617C-46E2-ABD2-8CCBAEC47555}" presName="sibTrans" presStyleLbl="sibTrans2D1" presStyleIdx="1" presStyleCnt="4"/>
      <dgm:spPr/>
      <dgm:t>
        <a:bodyPr/>
        <a:lstStyle/>
        <a:p>
          <a:endParaRPr lang="pl-PL"/>
        </a:p>
      </dgm:t>
    </dgm:pt>
    <dgm:pt modelId="{FF8E0511-0434-46A9-AF97-26CA618AF48A}" type="pres">
      <dgm:prSet presAssocID="{EA915EF0-784F-4691-8A7E-E408F5720C5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8C80616-DF2C-49F7-9BE8-B08D75DE15C2}" type="pres">
      <dgm:prSet presAssocID="{EA915EF0-784F-4691-8A7E-E408F5720C5D}" presName="dummy" presStyleCnt="0"/>
      <dgm:spPr/>
      <dgm:t>
        <a:bodyPr/>
        <a:lstStyle/>
        <a:p>
          <a:endParaRPr lang="pl-PL"/>
        </a:p>
      </dgm:t>
    </dgm:pt>
    <dgm:pt modelId="{D0CE7F2C-F205-4FA8-B573-97F88D540663}" type="pres">
      <dgm:prSet presAssocID="{4EF4F992-3407-40F6-96AD-DD8DF7010B96}" presName="sibTrans" presStyleLbl="sibTrans2D1" presStyleIdx="2" presStyleCnt="4"/>
      <dgm:spPr/>
      <dgm:t>
        <a:bodyPr/>
        <a:lstStyle/>
        <a:p>
          <a:endParaRPr lang="pl-PL"/>
        </a:p>
      </dgm:t>
    </dgm:pt>
    <dgm:pt modelId="{141FE497-0181-4737-8215-FB1C1A1F1F58}" type="pres">
      <dgm:prSet presAssocID="{295161CC-769D-4D4D-A0EA-66076C64E1B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4D2EA6F-E3A6-48B5-A330-49ADEB55F00A}" type="pres">
      <dgm:prSet presAssocID="{295161CC-769D-4D4D-A0EA-66076C64E1B8}" presName="dummy" presStyleCnt="0"/>
      <dgm:spPr/>
      <dgm:t>
        <a:bodyPr/>
        <a:lstStyle/>
        <a:p>
          <a:endParaRPr lang="pl-PL"/>
        </a:p>
      </dgm:t>
    </dgm:pt>
    <dgm:pt modelId="{BA6BF48E-6147-4487-B1DD-A4240E9DC98E}" type="pres">
      <dgm:prSet presAssocID="{8E3546F8-D415-4B66-8EB6-13C7CAA451D6}" presName="sibTrans" presStyleLbl="sibTrans2D1" presStyleIdx="3" presStyleCnt="4"/>
      <dgm:spPr/>
      <dgm:t>
        <a:bodyPr/>
        <a:lstStyle/>
        <a:p>
          <a:endParaRPr lang="pl-PL"/>
        </a:p>
      </dgm:t>
    </dgm:pt>
  </dgm:ptLst>
  <dgm:cxnLst>
    <dgm:cxn modelId="{1B139C9A-2E36-4231-BEE8-213AAF56B819}" type="presOf" srcId="{EA915EF0-784F-4691-8A7E-E408F5720C5D}" destId="{FF8E0511-0434-46A9-AF97-26CA618AF48A}" srcOrd="0" destOrd="0" presId="urn:microsoft.com/office/officeart/2005/8/layout/radial6"/>
    <dgm:cxn modelId="{99811A4D-2035-4CEF-862C-7215710D4D85}" srcId="{D67D51B6-275F-4E6C-8A61-FE634C5FB8CF}" destId="{295161CC-769D-4D4D-A0EA-66076C64E1B8}" srcOrd="3" destOrd="0" parTransId="{93894AFF-6658-4CB3-9F9E-9635C18D2702}" sibTransId="{8E3546F8-D415-4B66-8EB6-13C7CAA451D6}"/>
    <dgm:cxn modelId="{752F854E-7D1E-4273-86BF-773646E3212B}" type="presOf" srcId="{3B68F0E4-5A57-4C10-A6D7-A5A508203E42}" destId="{4B6AEED7-5D3B-4204-B257-2B3A7449CA99}" srcOrd="0" destOrd="0" presId="urn:microsoft.com/office/officeart/2005/8/layout/radial6"/>
    <dgm:cxn modelId="{E2C3F874-3246-46D1-A676-B5D36F73CEFA}" type="presOf" srcId="{295161CC-769D-4D4D-A0EA-66076C64E1B8}" destId="{141FE497-0181-4737-8215-FB1C1A1F1F58}" srcOrd="0" destOrd="0" presId="urn:microsoft.com/office/officeart/2005/8/layout/radial6"/>
    <dgm:cxn modelId="{84E757E9-52FB-4FCF-A2F3-D68EC723AC79}" type="presOf" srcId="{8E3546F8-D415-4B66-8EB6-13C7CAA451D6}" destId="{BA6BF48E-6147-4487-B1DD-A4240E9DC98E}" srcOrd="0" destOrd="0" presId="urn:microsoft.com/office/officeart/2005/8/layout/radial6"/>
    <dgm:cxn modelId="{03A4C92F-9FF7-40B1-B1E6-321F9B2CE745}" type="presOf" srcId="{4EF4F992-3407-40F6-96AD-DD8DF7010B96}" destId="{D0CE7F2C-F205-4FA8-B573-97F88D540663}" srcOrd="0" destOrd="0" presId="urn:microsoft.com/office/officeart/2005/8/layout/radial6"/>
    <dgm:cxn modelId="{ED12AF04-D75D-48F2-B604-D2ED3BD844C9}" srcId="{3B68F0E4-5A57-4C10-A6D7-A5A508203E42}" destId="{D67D51B6-275F-4E6C-8A61-FE634C5FB8CF}" srcOrd="0" destOrd="0" parTransId="{7811D712-6B7A-49D3-93AD-04347DF02F11}" sibTransId="{6E5CD332-ECBA-42D6-87C7-0E089041AE31}"/>
    <dgm:cxn modelId="{4392A6E0-A370-4DDA-8C86-25D40E6A365C}" type="presOf" srcId="{6D02D250-7A20-4482-86C6-82289661C845}" destId="{39C9E087-B3AB-40BF-8110-42137304DD85}" srcOrd="0" destOrd="0" presId="urn:microsoft.com/office/officeart/2005/8/layout/radial6"/>
    <dgm:cxn modelId="{C9824533-9C2C-4139-B2EF-54A28C6B91A6}" type="presOf" srcId="{99706278-9B5B-4618-ABED-2B826FF09FF2}" destId="{D37C322D-99BB-4A3C-A3AB-D629CCEDB51D}" srcOrd="0" destOrd="0" presId="urn:microsoft.com/office/officeart/2005/8/layout/radial6"/>
    <dgm:cxn modelId="{72507803-9CC7-4BB4-889B-2F5183C40FE0}" type="presOf" srcId="{4B200008-80A3-4EAB-B20A-DDEB4233845E}" destId="{A3402A97-E071-4C70-9836-FD950C8E42CA}" srcOrd="0" destOrd="0" presId="urn:microsoft.com/office/officeart/2005/8/layout/radial6"/>
    <dgm:cxn modelId="{B4CE8EC8-EE01-4214-80B9-0E9D91ABABE5}" srcId="{D67D51B6-275F-4E6C-8A61-FE634C5FB8CF}" destId="{99706278-9B5B-4618-ABED-2B826FF09FF2}" srcOrd="0" destOrd="0" parTransId="{4A5530F0-F610-438F-9DE7-136F7458F89B}" sibTransId="{6D02D250-7A20-4482-86C6-82289661C845}"/>
    <dgm:cxn modelId="{6F050965-1B3C-4117-A3C4-32F4C91DB96F}" type="presOf" srcId="{057B045A-617C-46E2-ABD2-8CCBAEC47555}" destId="{B23130D4-F513-415E-8F22-0BD0F8510214}" srcOrd="0" destOrd="0" presId="urn:microsoft.com/office/officeart/2005/8/layout/radial6"/>
    <dgm:cxn modelId="{400097CB-6C9E-4287-A538-CC82E2F1FE57}" srcId="{D67D51B6-275F-4E6C-8A61-FE634C5FB8CF}" destId="{4B200008-80A3-4EAB-B20A-DDEB4233845E}" srcOrd="1" destOrd="0" parTransId="{6D2892C9-7FF7-4121-86B2-68C538E4E7B4}" sibTransId="{057B045A-617C-46E2-ABD2-8CCBAEC47555}"/>
    <dgm:cxn modelId="{46F15847-FC76-45C6-AF32-F6178DFB3D3E}" type="presOf" srcId="{D67D51B6-275F-4E6C-8A61-FE634C5FB8CF}" destId="{078607A0-479B-4551-B3CD-4735FD6942EF}" srcOrd="0" destOrd="0" presId="urn:microsoft.com/office/officeart/2005/8/layout/radial6"/>
    <dgm:cxn modelId="{78B05174-A17D-4FBC-9054-732568722FE5}" srcId="{D67D51B6-275F-4E6C-8A61-FE634C5FB8CF}" destId="{EA915EF0-784F-4691-8A7E-E408F5720C5D}" srcOrd="2" destOrd="0" parTransId="{289081EA-B043-4D90-8646-150113B6069B}" sibTransId="{4EF4F992-3407-40F6-96AD-DD8DF7010B96}"/>
    <dgm:cxn modelId="{07204F83-DE84-4F52-9A1A-76844AA18BDA}" type="presParOf" srcId="{4B6AEED7-5D3B-4204-B257-2B3A7449CA99}" destId="{078607A0-479B-4551-B3CD-4735FD6942EF}" srcOrd="0" destOrd="0" presId="urn:microsoft.com/office/officeart/2005/8/layout/radial6"/>
    <dgm:cxn modelId="{E2D95222-395E-4905-B785-B3720BFC3EEA}" type="presParOf" srcId="{4B6AEED7-5D3B-4204-B257-2B3A7449CA99}" destId="{D37C322D-99BB-4A3C-A3AB-D629CCEDB51D}" srcOrd="1" destOrd="0" presId="urn:microsoft.com/office/officeart/2005/8/layout/radial6"/>
    <dgm:cxn modelId="{79415A72-70BC-4CAE-AFCC-2D5D0B8980F6}" type="presParOf" srcId="{4B6AEED7-5D3B-4204-B257-2B3A7449CA99}" destId="{02E72035-44D3-41AB-B7CF-BA8505E76366}" srcOrd="2" destOrd="0" presId="urn:microsoft.com/office/officeart/2005/8/layout/radial6"/>
    <dgm:cxn modelId="{DA6E4031-07F8-420E-8425-2F9824E1F84D}" type="presParOf" srcId="{4B6AEED7-5D3B-4204-B257-2B3A7449CA99}" destId="{39C9E087-B3AB-40BF-8110-42137304DD85}" srcOrd="3" destOrd="0" presId="urn:microsoft.com/office/officeart/2005/8/layout/radial6"/>
    <dgm:cxn modelId="{F2A2C7D0-8020-4639-96F5-3CB2007DC66C}" type="presParOf" srcId="{4B6AEED7-5D3B-4204-B257-2B3A7449CA99}" destId="{A3402A97-E071-4C70-9836-FD950C8E42CA}" srcOrd="4" destOrd="0" presId="urn:microsoft.com/office/officeart/2005/8/layout/radial6"/>
    <dgm:cxn modelId="{65D158B7-FEC7-4A6E-9BD9-B420E7EE51A0}" type="presParOf" srcId="{4B6AEED7-5D3B-4204-B257-2B3A7449CA99}" destId="{6F3D5FDC-9F8C-4F91-BDE5-2D446D15D4B0}" srcOrd="5" destOrd="0" presId="urn:microsoft.com/office/officeart/2005/8/layout/radial6"/>
    <dgm:cxn modelId="{53BD8B7C-84E5-48A0-AF97-03C9C2A8E0DD}" type="presParOf" srcId="{4B6AEED7-5D3B-4204-B257-2B3A7449CA99}" destId="{B23130D4-F513-415E-8F22-0BD0F8510214}" srcOrd="6" destOrd="0" presId="urn:microsoft.com/office/officeart/2005/8/layout/radial6"/>
    <dgm:cxn modelId="{35518D67-3519-4EF4-87EB-7E2D96139328}" type="presParOf" srcId="{4B6AEED7-5D3B-4204-B257-2B3A7449CA99}" destId="{FF8E0511-0434-46A9-AF97-26CA618AF48A}" srcOrd="7" destOrd="0" presId="urn:microsoft.com/office/officeart/2005/8/layout/radial6"/>
    <dgm:cxn modelId="{89EF24D9-F7C1-41C8-9A2E-4A8FFEBEEDEE}" type="presParOf" srcId="{4B6AEED7-5D3B-4204-B257-2B3A7449CA99}" destId="{A8C80616-DF2C-49F7-9BE8-B08D75DE15C2}" srcOrd="8" destOrd="0" presId="urn:microsoft.com/office/officeart/2005/8/layout/radial6"/>
    <dgm:cxn modelId="{3EC6A3BB-8A85-4303-A50A-7EFB42277A1E}" type="presParOf" srcId="{4B6AEED7-5D3B-4204-B257-2B3A7449CA99}" destId="{D0CE7F2C-F205-4FA8-B573-97F88D540663}" srcOrd="9" destOrd="0" presId="urn:microsoft.com/office/officeart/2005/8/layout/radial6"/>
    <dgm:cxn modelId="{180B6100-FBBA-4629-A488-10C08C7AEA8A}" type="presParOf" srcId="{4B6AEED7-5D3B-4204-B257-2B3A7449CA99}" destId="{141FE497-0181-4737-8215-FB1C1A1F1F58}" srcOrd="10" destOrd="0" presId="urn:microsoft.com/office/officeart/2005/8/layout/radial6"/>
    <dgm:cxn modelId="{E9337E3C-265D-4D8E-8DC0-461A3581E520}" type="presParOf" srcId="{4B6AEED7-5D3B-4204-B257-2B3A7449CA99}" destId="{F4D2EA6F-E3A6-48B5-A330-49ADEB55F00A}" srcOrd="11" destOrd="0" presId="urn:microsoft.com/office/officeart/2005/8/layout/radial6"/>
    <dgm:cxn modelId="{040D44E0-2F42-45CE-AC1B-3B54EDF29125}" type="presParOf" srcId="{4B6AEED7-5D3B-4204-B257-2B3A7449CA99}" destId="{BA6BF48E-6147-4487-B1DD-A4240E9DC98E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40CA79-0A12-47A0-AC1B-3AB4A7018C68}" type="doc">
      <dgm:prSet loTypeId="urn:microsoft.com/office/officeart/2005/8/layout/arrow2" loCatId="process" qsTypeId="urn:microsoft.com/office/officeart/2005/8/quickstyle/simple1" qsCatId="simple" csTypeId="urn:microsoft.com/office/officeart/2005/8/colors/accent6_1" csCatId="accent6" phldr="1"/>
      <dgm:spPr/>
    </dgm:pt>
    <dgm:pt modelId="{FC4DB57F-5C54-432A-8022-178F8D8A02FF}">
      <dgm:prSet phldrT="[Tekst]"/>
      <dgm:spPr/>
      <dgm:t>
        <a:bodyPr/>
        <a:lstStyle/>
        <a:p>
          <a:r>
            <a:rPr lang="pl-PL" dirty="0" smtClean="0"/>
            <a:t>Pojedyncze konfrontacje</a:t>
          </a:r>
          <a:endParaRPr lang="pl-PL" dirty="0"/>
        </a:p>
      </dgm:t>
    </dgm:pt>
    <dgm:pt modelId="{4DA772F2-66FF-4C28-9617-F6D51DA9860A}" type="parTrans" cxnId="{B5162914-1328-494A-B94A-B413F5B06BF4}">
      <dgm:prSet/>
      <dgm:spPr/>
      <dgm:t>
        <a:bodyPr/>
        <a:lstStyle/>
        <a:p>
          <a:endParaRPr lang="pl-PL"/>
        </a:p>
      </dgm:t>
    </dgm:pt>
    <dgm:pt modelId="{269B9579-1A27-43E5-9930-6CE2E2267B4F}" type="sibTrans" cxnId="{B5162914-1328-494A-B94A-B413F5B06BF4}">
      <dgm:prSet/>
      <dgm:spPr/>
      <dgm:t>
        <a:bodyPr/>
        <a:lstStyle/>
        <a:p>
          <a:endParaRPr lang="pl-PL"/>
        </a:p>
      </dgm:t>
    </dgm:pt>
    <dgm:pt modelId="{D410D371-0E43-4FF3-972F-8567BD71A78F}">
      <dgm:prSet phldrT="[Tekst]"/>
      <dgm:spPr/>
      <dgm:t>
        <a:bodyPr/>
        <a:lstStyle/>
        <a:p>
          <a:r>
            <a:rPr lang="pl-PL" dirty="0" smtClean="0"/>
            <a:t>Grupa, stygmatyzacja, utrwalenie działań</a:t>
          </a:r>
          <a:endParaRPr lang="pl-PL" dirty="0"/>
        </a:p>
      </dgm:t>
    </dgm:pt>
    <dgm:pt modelId="{809A6331-A9B5-4E59-89B4-3FBD94446CE1}" type="parTrans" cxnId="{D72EE712-3036-4F44-AA32-0F11461854E4}">
      <dgm:prSet/>
      <dgm:spPr/>
      <dgm:t>
        <a:bodyPr/>
        <a:lstStyle/>
        <a:p>
          <a:endParaRPr lang="pl-PL"/>
        </a:p>
      </dgm:t>
    </dgm:pt>
    <dgm:pt modelId="{51F97A01-CD28-41C0-9185-0986B7FE2F41}" type="sibTrans" cxnId="{D72EE712-3036-4F44-AA32-0F11461854E4}">
      <dgm:prSet/>
      <dgm:spPr/>
      <dgm:t>
        <a:bodyPr/>
        <a:lstStyle/>
        <a:p>
          <a:endParaRPr lang="pl-PL"/>
        </a:p>
      </dgm:t>
    </dgm:pt>
    <dgm:pt modelId="{CDCCD95D-0AEA-4B2E-8AC2-ECA558D3B6AE}">
      <dgm:prSet phldrT="[Tekst]"/>
      <dgm:spPr/>
      <dgm:t>
        <a:bodyPr/>
        <a:lstStyle/>
        <a:p>
          <a:r>
            <a:rPr lang="pl-PL" dirty="0" smtClean="0"/>
            <a:t>Wpisanie w rolę</a:t>
          </a:r>
          <a:endParaRPr lang="pl-PL" dirty="0"/>
        </a:p>
      </dgm:t>
    </dgm:pt>
    <dgm:pt modelId="{A2A025DC-C490-4EC3-90D2-256204A7F913}" type="parTrans" cxnId="{78CA12CD-A3C1-445B-9DC6-6CA3A5C1F847}">
      <dgm:prSet/>
      <dgm:spPr/>
      <dgm:t>
        <a:bodyPr/>
        <a:lstStyle/>
        <a:p>
          <a:endParaRPr lang="pl-PL"/>
        </a:p>
      </dgm:t>
    </dgm:pt>
    <dgm:pt modelId="{6C8FA603-37C4-4A7E-A81C-98142DE94241}" type="sibTrans" cxnId="{78CA12CD-A3C1-445B-9DC6-6CA3A5C1F847}">
      <dgm:prSet/>
      <dgm:spPr/>
      <dgm:t>
        <a:bodyPr/>
        <a:lstStyle/>
        <a:p>
          <a:endParaRPr lang="pl-PL"/>
        </a:p>
      </dgm:t>
    </dgm:pt>
    <dgm:pt modelId="{58E336D0-B530-470D-9CDE-D9686A849D68}" type="pres">
      <dgm:prSet presAssocID="{2340CA79-0A12-47A0-AC1B-3AB4A7018C68}" presName="arrowDiagram" presStyleCnt="0">
        <dgm:presLayoutVars>
          <dgm:chMax val="5"/>
          <dgm:dir/>
          <dgm:resizeHandles val="exact"/>
        </dgm:presLayoutVars>
      </dgm:prSet>
      <dgm:spPr/>
    </dgm:pt>
    <dgm:pt modelId="{20779562-24F1-4621-ADAC-D1D160BBE350}" type="pres">
      <dgm:prSet presAssocID="{2340CA79-0A12-47A0-AC1B-3AB4A7018C68}" presName="arrow" presStyleLbl="bgShp" presStyleIdx="0" presStyleCnt="1" custLinFactNeighborX="-185" custLinFactNeighborY="559"/>
      <dgm:spPr/>
    </dgm:pt>
    <dgm:pt modelId="{4F2CFB22-BCCF-4671-B862-07291F85CF6A}" type="pres">
      <dgm:prSet presAssocID="{2340CA79-0A12-47A0-AC1B-3AB4A7018C68}" presName="arrowDiagram3" presStyleCnt="0"/>
      <dgm:spPr/>
    </dgm:pt>
    <dgm:pt modelId="{DE5F8BA5-3A53-4C15-B768-7D5D8039D17D}" type="pres">
      <dgm:prSet presAssocID="{FC4DB57F-5C54-432A-8022-178F8D8A02FF}" presName="bullet3a" presStyleLbl="node1" presStyleIdx="0" presStyleCnt="3"/>
      <dgm:spPr/>
    </dgm:pt>
    <dgm:pt modelId="{82FEF97E-5391-4529-9637-B6EC5CDED9CE}" type="pres">
      <dgm:prSet presAssocID="{FC4DB57F-5C54-432A-8022-178F8D8A02FF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89CE053-8673-43AA-A80D-534D1950B556}" type="pres">
      <dgm:prSet presAssocID="{D410D371-0E43-4FF3-972F-8567BD71A78F}" presName="bullet3b" presStyleLbl="node1" presStyleIdx="1" presStyleCnt="3"/>
      <dgm:spPr/>
    </dgm:pt>
    <dgm:pt modelId="{6A555F34-CB4A-4D44-80E8-9DF69DD9FCC8}" type="pres">
      <dgm:prSet presAssocID="{D410D371-0E43-4FF3-972F-8567BD71A78F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F41C78E-3D7D-4DC1-A877-1E4A22F5860F}" type="pres">
      <dgm:prSet presAssocID="{CDCCD95D-0AEA-4B2E-8AC2-ECA558D3B6AE}" presName="bullet3c" presStyleLbl="node1" presStyleIdx="2" presStyleCnt="3"/>
      <dgm:spPr/>
    </dgm:pt>
    <dgm:pt modelId="{F6A29F93-86B5-49B8-B87C-DE76342027FC}" type="pres">
      <dgm:prSet presAssocID="{CDCCD95D-0AEA-4B2E-8AC2-ECA558D3B6AE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1B2E099-BBAE-4E61-8AE2-691CF4915D90}" type="presOf" srcId="{CDCCD95D-0AEA-4B2E-8AC2-ECA558D3B6AE}" destId="{F6A29F93-86B5-49B8-B87C-DE76342027FC}" srcOrd="0" destOrd="0" presId="urn:microsoft.com/office/officeart/2005/8/layout/arrow2"/>
    <dgm:cxn modelId="{E3F0358C-D948-4C57-8500-34B0FFAD1647}" type="presOf" srcId="{D410D371-0E43-4FF3-972F-8567BD71A78F}" destId="{6A555F34-CB4A-4D44-80E8-9DF69DD9FCC8}" srcOrd="0" destOrd="0" presId="urn:microsoft.com/office/officeart/2005/8/layout/arrow2"/>
    <dgm:cxn modelId="{F76DD80A-16F8-45CE-85A4-22BB5F61F880}" type="presOf" srcId="{FC4DB57F-5C54-432A-8022-178F8D8A02FF}" destId="{82FEF97E-5391-4529-9637-B6EC5CDED9CE}" srcOrd="0" destOrd="0" presId="urn:microsoft.com/office/officeart/2005/8/layout/arrow2"/>
    <dgm:cxn modelId="{B5162914-1328-494A-B94A-B413F5B06BF4}" srcId="{2340CA79-0A12-47A0-AC1B-3AB4A7018C68}" destId="{FC4DB57F-5C54-432A-8022-178F8D8A02FF}" srcOrd="0" destOrd="0" parTransId="{4DA772F2-66FF-4C28-9617-F6D51DA9860A}" sibTransId="{269B9579-1A27-43E5-9930-6CE2E2267B4F}"/>
    <dgm:cxn modelId="{0D2C609B-1F67-42E7-8833-8B727132E82A}" type="presOf" srcId="{2340CA79-0A12-47A0-AC1B-3AB4A7018C68}" destId="{58E336D0-B530-470D-9CDE-D9686A849D68}" srcOrd="0" destOrd="0" presId="urn:microsoft.com/office/officeart/2005/8/layout/arrow2"/>
    <dgm:cxn modelId="{D72EE712-3036-4F44-AA32-0F11461854E4}" srcId="{2340CA79-0A12-47A0-AC1B-3AB4A7018C68}" destId="{D410D371-0E43-4FF3-972F-8567BD71A78F}" srcOrd="1" destOrd="0" parTransId="{809A6331-A9B5-4E59-89B4-3FBD94446CE1}" sibTransId="{51F97A01-CD28-41C0-9185-0986B7FE2F41}"/>
    <dgm:cxn modelId="{78CA12CD-A3C1-445B-9DC6-6CA3A5C1F847}" srcId="{2340CA79-0A12-47A0-AC1B-3AB4A7018C68}" destId="{CDCCD95D-0AEA-4B2E-8AC2-ECA558D3B6AE}" srcOrd="2" destOrd="0" parTransId="{A2A025DC-C490-4EC3-90D2-256204A7F913}" sibTransId="{6C8FA603-37C4-4A7E-A81C-98142DE94241}"/>
    <dgm:cxn modelId="{76F57011-7F41-4948-89CC-4F861D72EAB6}" type="presParOf" srcId="{58E336D0-B530-470D-9CDE-D9686A849D68}" destId="{20779562-24F1-4621-ADAC-D1D160BBE350}" srcOrd="0" destOrd="0" presId="urn:microsoft.com/office/officeart/2005/8/layout/arrow2"/>
    <dgm:cxn modelId="{D5559CE1-17BA-42D3-A731-ED82C5FB79F1}" type="presParOf" srcId="{58E336D0-B530-470D-9CDE-D9686A849D68}" destId="{4F2CFB22-BCCF-4671-B862-07291F85CF6A}" srcOrd="1" destOrd="0" presId="urn:microsoft.com/office/officeart/2005/8/layout/arrow2"/>
    <dgm:cxn modelId="{3D5F4094-642F-4BB1-8FEC-AA71DBB6A79E}" type="presParOf" srcId="{4F2CFB22-BCCF-4671-B862-07291F85CF6A}" destId="{DE5F8BA5-3A53-4C15-B768-7D5D8039D17D}" srcOrd="0" destOrd="0" presId="urn:microsoft.com/office/officeart/2005/8/layout/arrow2"/>
    <dgm:cxn modelId="{D30E91E3-8EE4-456B-A1F7-895ACB0C8570}" type="presParOf" srcId="{4F2CFB22-BCCF-4671-B862-07291F85CF6A}" destId="{82FEF97E-5391-4529-9637-B6EC5CDED9CE}" srcOrd="1" destOrd="0" presId="urn:microsoft.com/office/officeart/2005/8/layout/arrow2"/>
    <dgm:cxn modelId="{BB96C540-1259-4D2F-84BD-D8B3CF78115C}" type="presParOf" srcId="{4F2CFB22-BCCF-4671-B862-07291F85CF6A}" destId="{689CE053-8673-43AA-A80D-534D1950B556}" srcOrd="2" destOrd="0" presId="urn:microsoft.com/office/officeart/2005/8/layout/arrow2"/>
    <dgm:cxn modelId="{5ACB8188-DD9B-45C2-A872-660CB33933C3}" type="presParOf" srcId="{4F2CFB22-BCCF-4671-B862-07291F85CF6A}" destId="{6A555F34-CB4A-4D44-80E8-9DF69DD9FCC8}" srcOrd="3" destOrd="0" presId="urn:microsoft.com/office/officeart/2005/8/layout/arrow2"/>
    <dgm:cxn modelId="{959F7A80-BC01-4EEC-AA33-D3D6184B91AF}" type="presParOf" srcId="{4F2CFB22-BCCF-4671-B862-07291F85CF6A}" destId="{FF41C78E-3D7D-4DC1-A877-1E4A22F5860F}" srcOrd="4" destOrd="0" presId="urn:microsoft.com/office/officeart/2005/8/layout/arrow2"/>
    <dgm:cxn modelId="{22FEDD55-C03C-4898-ACE6-A5535F41D5B5}" type="presParOf" srcId="{4F2CFB22-BCCF-4671-B862-07291F85CF6A}" destId="{F6A29F93-86B5-49B8-B87C-DE76342027FC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C69CD8-1D68-49FB-8D19-C051D15C66A9}">
      <dsp:nvSpPr>
        <dsp:cNvPr id="0" name=""/>
        <dsp:cNvSpPr/>
      </dsp:nvSpPr>
      <dsp:spPr>
        <a:xfrm rot="16200000">
          <a:off x="564444" y="-564444"/>
          <a:ext cx="2257778" cy="3386666"/>
        </a:xfrm>
        <a:prstGeom prst="round1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Fizyczna</a:t>
          </a:r>
          <a:endParaRPr lang="pl-PL" sz="2600" kern="1200" dirty="0"/>
        </a:p>
      </dsp:txBody>
      <dsp:txXfrm rot="5400000">
        <a:off x="0" y="0"/>
        <a:ext cx="3386666" cy="1693333"/>
      </dsp:txXfrm>
    </dsp:sp>
    <dsp:sp modelId="{46A93263-6988-4BDB-9F6F-0BA61F602D9E}">
      <dsp:nvSpPr>
        <dsp:cNvPr id="0" name=""/>
        <dsp:cNvSpPr/>
      </dsp:nvSpPr>
      <dsp:spPr>
        <a:xfrm>
          <a:off x="3386666" y="0"/>
          <a:ext cx="3386666" cy="2257778"/>
        </a:xfrm>
        <a:prstGeom prst="round1Rect">
          <a:avLst/>
        </a:prstGeom>
        <a:solidFill>
          <a:schemeClr val="accent2">
            <a:shade val="80000"/>
            <a:hueOff val="0"/>
            <a:satOff val="-3694"/>
            <a:lumOff val="94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Werbalna</a:t>
          </a:r>
          <a:endParaRPr lang="pl-PL" sz="2600" kern="1200" dirty="0"/>
        </a:p>
      </dsp:txBody>
      <dsp:txXfrm>
        <a:off x="3386666" y="0"/>
        <a:ext cx="3386666" cy="1693333"/>
      </dsp:txXfrm>
    </dsp:sp>
    <dsp:sp modelId="{8F1B2ECE-5B13-483A-99F5-CE46AE243EB2}">
      <dsp:nvSpPr>
        <dsp:cNvPr id="0" name=""/>
        <dsp:cNvSpPr/>
      </dsp:nvSpPr>
      <dsp:spPr>
        <a:xfrm rot="10800000">
          <a:off x="0" y="2257778"/>
          <a:ext cx="3386666" cy="2257778"/>
        </a:xfrm>
        <a:prstGeom prst="round1Rect">
          <a:avLst/>
        </a:prstGeom>
        <a:solidFill>
          <a:schemeClr val="accent2">
            <a:shade val="80000"/>
            <a:hueOff val="0"/>
            <a:satOff val="-7387"/>
            <a:lumOff val="189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Relacyjna</a:t>
          </a:r>
          <a:endParaRPr lang="pl-PL" sz="2600" kern="1200" dirty="0"/>
        </a:p>
      </dsp:txBody>
      <dsp:txXfrm rot="10800000">
        <a:off x="0" y="2822222"/>
        <a:ext cx="3386666" cy="1693333"/>
      </dsp:txXfrm>
    </dsp:sp>
    <dsp:sp modelId="{60242EF2-2471-4F3C-8172-83DCFBA5452C}">
      <dsp:nvSpPr>
        <dsp:cNvPr id="0" name=""/>
        <dsp:cNvSpPr/>
      </dsp:nvSpPr>
      <dsp:spPr>
        <a:xfrm rot="5400000">
          <a:off x="3951110" y="1693333"/>
          <a:ext cx="2257778" cy="3386666"/>
        </a:xfrm>
        <a:prstGeom prst="round1Rect">
          <a:avLst/>
        </a:prstGeom>
        <a:solidFill>
          <a:schemeClr val="accent2">
            <a:shade val="80000"/>
            <a:hueOff val="0"/>
            <a:satOff val="-11081"/>
            <a:lumOff val="284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err="1" smtClean="0"/>
            <a:t>Cyber</a:t>
          </a:r>
          <a:endParaRPr lang="pl-PL" sz="2600" kern="1200" dirty="0"/>
        </a:p>
      </dsp:txBody>
      <dsp:txXfrm rot="-5400000">
        <a:off x="3386667" y="2822221"/>
        <a:ext cx="3386666" cy="1693333"/>
      </dsp:txXfrm>
    </dsp:sp>
    <dsp:sp modelId="{2F4EF8CD-CF57-41FB-BD2E-AD84A13E63D1}">
      <dsp:nvSpPr>
        <dsp:cNvPr id="0" name=""/>
        <dsp:cNvSpPr/>
      </dsp:nvSpPr>
      <dsp:spPr>
        <a:xfrm>
          <a:off x="2370666" y="1693333"/>
          <a:ext cx="2031999" cy="1128889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Agresja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rówieśnicza</a:t>
          </a:r>
          <a:endParaRPr lang="pl-PL" sz="2600" kern="1200" dirty="0"/>
        </a:p>
      </dsp:txBody>
      <dsp:txXfrm>
        <a:off x="2425774" y="1748441"/>
        <a:ext cx="1921783" cy="10186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C310A0-5B77-47E0-96EF-47B58A0D3DEB}">
      <dsp:nvSpPr>
        <dsp:cNvPr id="0" name=""/>
        <dsp:cNvSpPr/>
      </dsp:nvSpPr>
      <dsp:spPr>
        <a:xfrm>
          <a:off x="2323403" y="0"/>
          <a:ext cx="2916324" cy="2916324"/>
        </a:xfrm>
        <a:prstGeom prst="triangle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Intencjonalność</a:t>
          </a:r>
          <a:endParaRPr lang="pl-PL" sz="1600" kern="1200" dirty="0"/>
        </a:p>
      </dsp:txBody>
      <dsp:txXfrm>
        <a:off x="3052484" y="1458162"/>
        <a:ext cx="1458162" cy="1458162"/>
      </dsp:txXfrm>
    </dsp:sp>
    <dsp:sp modelId="{BA1701D4-9BFE-47F4-9717-27EAA57C8227}">
      <dsp:nvSpPr>
        <dsp:cNvPr id="0" name=""/>
        <dsp:cNvSpPr/>
      </dsp:nvSpPr>
      <dsp:spPr>
        <a:xfrm>
          <a:off x="865241" y="2916324"/>
          <a:ext cx="2916324" cy="2916324"/>
        </a:xfrm>
        <a:prstGeom prst="triangle">
          <a:avLst/>
        </a:prstGeom>
        <a:solidFill>
          <a:schemeClr val="accent6">
            <a:shade val="50000"/>
            <a:hueOff val="0"/>
            <a:satOff val="-13867"/>
            <a:lumOff val="2316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Powtarzalność</a:t>
          </a:r>
          <a:endParaRPr lang="pl-PL" sz="1700" kern="1200" dirty="0"/>
        </a:p>
      </dsp:txBody>
      <dsp:txXfrm>
        <a:off x="1594322" y="4374486"/>
        <a:ext cx="1458162" cy="1458162"/>
      </dsp:txXfrm>
    </dsp:sp>
    <dsp:sp modelId="{7D018263-FD6F-4D1E-B253-17EF3AABF41B}">
      <dsp:nvSpPr>
        <dsp:cNvPr id="0" name=""/>
        <dsp:cNvSpPr/>
      </dsp:nvSpPr>
      <dsp:spPr>
        <a:xfrm rot="10800000">
          <a:off x="2287211" y="2916324"/>
          <a:ext cx="2916324" cy="2916324"/>
        </a:xfrm>
        <a:prstGeom prst="triangle">
          <a:avLst/>
        </a:prstGeom>
        <a:solidFill>
          <a:schemeClr val="accent6">
            <a:shade val="50000"/>
            <a:hueOff val="0"/>
            <a:satOff val="-27733"/>
            <a:lumOff val="463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Bullying</a:t>
          </a:r>
          <a:endParaRPr lang="pl-PL" sz="1700" kern="1200" dirty="0"/>
        </a:p>
      </dsp:txBody>
      <dsp:txXfrm rot="10800000">
        <a:off x="3016292" y="2916324"/>
        <a:ext cx="1458162" cy="1458162"/>
      </dsp:txXfrm>
    </dsp:sp>
    <dsp:sp modelId="{B9ED25CA-914B-4228-9476-705B0392BF47}">
      <dsp:nvSpPr>
        <dsp:cNvPr id="0" name=""/>
        <dsp:cNvSpPr/>
      </dsp:nvSpPr>
      <dsp:spPr>
        <a:xfrm>
          <a:off x="3781565" y="2916324"/>
          <a:ext cx="2916324" cy="2916324"/>
        </a:xfrm>
        <a:prstGeom prst="triangle">
          <a:avLst/>
        </a:prstGeom>
        <a:solidFill>
          <a:schemeClr val="accent6">
            <a:shade val="50000"/>
            <a:hueOff val="0"/>
            <a:satOff val="-13867"/>
            <a:lumOff val="2316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Nierównowaga sił</a:t>
          </a:r>
          <a:endParaRPr lang="pl-PL" sz="1700" kern="1200" dirty="0"/>
        </a:p>
      </dsp:txBody>
      <dsp:txXfrm>
        <a:off x="4510646" y="4374486"/>
        <a:ext cx="1458162" cy="14581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6BF48E-6147-4487-B1DD-A4240E9DC98E}">
      <dsp:nvSpPr>
        <dsp:cNvPr id="0" name=""/>
        <dsp:cNvSpPr/>
      </dsp:nvSpPr>
      <dsp:spPr>
        <a:xfrm>
          <a:off x="2595015" y="590693"/>
          <a:ext cx="3953966" cy="3953966"/>
        </a:xfrm>
        <a:prstGeom prst="blockArc">
          <a:avLst>
            <a:gd name="adj1" fmla="val 10795890"/>
            <a:gd name="adj2" fmla="val 16309537"/>
            <a:gd name="adj3" fmla="val 4644"/>
          </a:avLst>
        </a:prstGeom>
        <a:solidFill>
          <a:schemeClr val="accent2">
            <a:shade val="90000"/>
            <a:hueOff val="0"/>
            <a:satOff val="-10729"/>
            <a:lumOff val="2590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CE7F2C-F205-4FA8-B573-97F88D540663}">
      <dsp:nvSpPr>
        <dsp:cNvPr id="0" name=""/>
        <dsp:cNvSpPr/>
      </dsp:nvSpPr>
      <dsp:spPr>
        <a:xfrm>
          <a:off x="2595016" y="593002"/>
          <a:ext cx="3953966" cy="3953966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solidFill>
          <a:schemeClr val="accent2">
            <a:shade val="90000"/>
            <a:hueOff val="0"/>
            <a:satOff val="-7153"/>
            <a:lumOff val="1727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3130D4-F513-415E-8F22-0BD0F8510214}">
      <dsp:nvSpPr>
        <dsp:cNvPr id="0" name=""/>
        <dsp:cNvSpPr/>
      </dsp:nvSpPr>
      <dsp:spPr>
        <a:xfrm>
          <a:off x="2595016" y="593002"/>
          <a:ext cx="3953966" cy="3953966"/>
        </a:xfrm>
        <a:prstGeom prst="blockArc">
          <a:avLst>
            <a:gd name="adj1" fmla="val 0"/>
            <a:gd name="adj2" fmla="val 5400000"/>
            <a:gd name="adj3" fmla="val 4644"/>
          </a:avLst>
        </a:prstGeom>
        <a:solidFill>
          <a:schemeClr val="accent2">
            <a:shade val="90000"/>
            <a:hueOff val="0"/>
            <a:satOff val="-3576"/>
            <a:lumOff val="863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C9E087-B3AB-40BF-8110-42137304DD85}">
      <dsp:nvSpPr>
        <dsp:cNvPr id="0" name=""/>
        <dsp:cNvSpPr/>
      </dsp:nvSpPr>
      <dsp:spPr>
        <a:xfrm>
          <a:off x="2595018" y="590693"/>
          <a:ext cx="3953966" cy="3953966"/>
        </a:xfrm>
        <a:prstGeom prst="blockArc">
          <a:avLst>
            <a:gd name="adj1" fmla="val 16309532"/>
            <a:gd name="adj2" fmla="val 4110"/>
            <a:gd name="adj3" fmla="val 4644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8607A0-479B-4551-B3CD-4735FD6942EF}">
      <dsp:nvSpPr>
        <dsp:cNvPr id="0" name=""/>
        <dsp:cNvSpPr/>
      </dsp:nvSpPr>
      <dsp:spPr>
        <a:xfrm>
          <a:off x="3661171" y="1659157"/>
          <a:ext cx="1821656" cy="1821656"/>
        </a:xfrm>
        <a:prstGeom prst="ellips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Agresja elektroniczna</a:t>
          </a:r>
          <a:endParaRPr lang="pl-PL" sz="1800" kern="1200" dirty="0"/>
        </a:p>
      </dsp:txBody>
      <dsp:txXfrm>
        <a:off x="3927946" y="1925932"/>
        <a:ext cx="1288106" cy="1288106"/>
      </dsp:txXfrm>
    </dsp:sp>
    <dsp:sp modelId="{D37C322D-99BB-4A3C-A3AB-D629CCEDB51D}">
      <dsp:nvSpPr>
        <dsp:cNvPr id="0" name=""/>
        <dsp:cNvSpPr/>
      </dsp:nvSpPr>
      <dsp:spPr>
        <a:xfrm>
          <a:off x="3995938" y="0"/>
          <a:ext cx="1275159" cy="1275159"/>
        </a:xfrm>
        <a:prstGeom prst="ellips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Wobec </a:t>
          </a:r>
          <a:r>
            <a:rPr lang="pl-PL" sz="1100" kern="1200" dirty="0" err="1" smtClean="0"/>
            <a:t>celebrytów</a:t>
          </a:r>
          <a:endParaRPr lang="pl-PL" sz="1100" kern="1200" dirty="0"/>
        </a:p>
      </dsp:txBody>
      <dsp:txXfrm>
        <a:off x="4182681" y="186743"/>
        <a:ext cx="901673" cy="901673"/>
      </dsp:txXfrm>
    </dsp:sp>
    <dsp:sp modelId="{A3402A97-E071-4C70-9836-FD950C8E42CA}">
      <dsp:nvSpPr>
        <dsp:cNvPr id="0" name=""/>
        <dsp:cNvSpPr/>
      </dsp:nvSpPr>
      <dsp:spPr>
        <a:xfrm>
          <a:off x="5865497" y="1932406"/>
          <a:ext cx="1275159" cy="1275159"/>
        </a:xfrm>
        <a:prstGeom prst="ellipse">
          <a:avLst/>
        </a:prstGeom>
        <a:solidFill>
          <a:schemeClr val="accent2">
            <a:shade val="80000"/>
            <a:hueOff val="0"/>
            <a:satOff val="-3694"/>
            <a:lumOff val="94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Wobec  nieznajomych</a:t>
          </a:r>
          <a:endParaRPr lang="pl-PL" sz="1100" kern="1200" dirty="0"/>
        </a:p>
      </dsp:txBody>
      <dsp:txXfrm>
        <a:off x="6052240" y="2119149"/>
        <a:ext cx="901673" cy="901673"/>
      </dsp:txXfrm>
    </dsp:sp>
    <dsp:sp modelId="{FF8E0511-0434-46A9-AF97-26CA618AF48A}">
      <dsp:nvSpPr>
        <dsp:cNvPr id="0" name=""/>
        <dsp:cNvSpPr/>
      </dsp:nvSpPr>
      <dsp:spPr>
        <a:xfrm>
          <a:off x="3934420" y="3863483"/>
          <a:ext cx="1275159" cy="1275159"/>
        </a:xfrm>
        <a:prstGeom prst="ellipse">
          <a:avLst/>
        </a:prstGeom>
        <a:solidFill>
          <a:schemeClr val="accent2">
            <a:shade val="80000"/>
            <a:hueOff val="0"/>
            <a:satOff val="-7387"/>
            <a:lumOff val="189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Wobec idei/poglądów</a:t>
          </a:r>
          <a:endParaRPr lang="pl-PL" sz="1100" kern="1200" dirty="0"/>
        </a:p>
      </dsp:txBody>
      <dsp:txXfrm>
        <a:off x="4121163" y="4050226"/>
        <a:ext cx="901673" cy="901673"/>
      </dsp:txXfrm>
    </dsp:sp>
    <dsp:sp modelId="{141FE497-0181-4737-8215-FB1C1A1F1F58}">
      <dsp:nvSpPr>
        <dsp:cNvPr id="0" name=""/>
        <dsp:cNvSpPr/>
      </dsp:nvSpPr>
      <dsp:spPr>
        <a:xfrm>
          <a:off x="2003342" y="1932406"/>
          <a:ext cx="1275159" cy="1275159"/>
        </a:xfrm>
        <a:prstGeom prst="ellipse">
          <a:avLst/>
        </a:prstGeom>
        <a:solidFill>
          <a:schemeClr val="accent2">
            <a:shade val="80000"/>
            <a:hueOff val="0"/>
            <a:satOff val="-11081"/>
            <a:lumOff val="284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err="1" smtClean="0"/>
            <a:t>Cyberbullying</a:t>
          </a:r>
          <a:endParaRPr lang="pl-PL" sz="1100" kern="1200" dirty="0"/>
        </a:p>
      </dsp:txBody>
      <dsp:txXfrm>
        <a:off x="2190085" y="2119149"/>
        <a:ext cx="901673" cy="9016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779562-24F1-4621-ADAC-D1D160BBE350}">
      <dsp:nvSpPr>
        <dsp:cNvPr id="0" name=""/>
        <dsp:cNvSpPr/>
      </dsp:nvSpPr>
      <dsp:spPr>
        <a:xfrm>
          <a:off x="645591" y="0"/>
          <a:ext cx="7317740" cy="4573588"/>
        </a:xfrm>
        <a:prstGeom prst="swooshArrow">
          <a:avLst>
            <a:gd name="adj1" fmla="val 25000"/>
            <a:gd name="adj2" fmla="val 25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5F8BA5-3A53-4C15-B768-7D5D8039D17D}">
      <dsp:nvSpPr>
        <dsp:cNvPr id="0" name=""/>
        <dsp:cNvSpPr/>
      </dsp:nvSpPr>
      <dsp:spPr>
        <a:xfrm>
          <a:off x="1588482" y="3156690"/>
          <a:ext cx="190261" cy="1902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FEF97E-5391-4529-9637-B6EC5CDED9CE}">
      <dsp:nvSpPr>
        <dsp:cNvPr id="0" name=""/>
        <dsp:cNvSpPr/>
      </dsp:nvSpPr>
      <dsp:spPr>
        <a:xfrm>
          <a:off x="1683613" y="3251821"/>
          <a:ext cx="1705033" cy="1321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815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Pojedyncze konfrontacje</a:t>
          </a:r>
          <a:endParaRPr lang="pl-PL" sz="2000" kern="1200" dirty="0"/>
        </a:p>
      </dsp:txBody>
      <dsp:txXfrm>
        <a:off x="1683613" y="3251821"/>
        <a:ext cx="1705033" cy="1321766"/>
      </dsp:txXfrm>
    </dsp:sp>
    <dsp:sp modelId="{689CE053-8673-43AA-A80D-534D1950B556}">
      <dsp:nvSpPr>
        <dsp:cNvPr id="0" name=""/>
        <dsp:cNvSpPr/>
      </dsp:nvSpPr>
      <dsp:spPr>
        <a:xfrm>
          <a:off x="3267904" y="1913589"/>
          <a:ext cx="343933" cy="3439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555F34-CB4A-4D44-80E8-9DF69DD9FCC8}">
      <dsp:nvSpPr>
        <dsp:cNvPr id="0" name=""/>
        <dsp:cNvSpPr/>
      </dsp:nvSpPr>
      <dsp:spPr>
        <a:xfrm>
          <a:off x="3439871" y="2085556"/>
          <a:ext cx="1756257" cy="2488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243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Grupa, stygmatyzacja, utrwalenie działań</a:t>
          </a:r>
          <a:endParaRPr lang="pl-PL" sz="2000" kern="1200" dirty="0"/>
        </a:p>
      </dsp:txBody>
      <dsp:txXfrm>
        <a:off x="3439871" y="2085556"/>
        <a:ext cx="1756257" cy="2488031"/>
      </dsp:txXfrm>
    </dsp:sp>
    <dsp:sp modelId="{FF41C78E-3D7D-4DC1-A877-1E4A22F5860F}">
      <dsp:nvSpPr>
        <dsp:cNvPr id="0" name=""/>
        <dsp:cNvSpPr/>
      </dsp:nvSpPr>
      <dsp:spPr>
        <a:xfrm>
          <a:off x="5287600" y="1157117"/>
          <a:ext cx="475653" cy="4756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A29F93-86B5-49B8-B87C-DE76342027FC}">
      <dsp:nvSpPr>
        <dsp:cNvPr id="0" name=""/>
        <dsp:cNvSpPr/>
      </dsp:nvSpPr>
      <dsp:spPr>
        <a:xfrm>
          <a:off x="5525427" y="1394944"/>
          <a:ext cx="1756257" cy="31786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2039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Wpisanie w rolę</a:t>
          </a:r>
          <a:endParaRPr lang="pl-PL" sz="2000" kern="1200" dirty="0"/>
        </a:p>
      </dsp:txBody>
      <dsp:txXfrm>
        <a:off x="5525427" y="1394944"/>
        <a:ext cx="1756257" cy="31786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5E4FB90-A87C-4CB9-9985-FCFF94C3DA7A}" type="datetimeFigureOut">
              <a:rPr lang="pl-PL"/>
              <a:pPr>
                <a:defRPr/>
              </a:pPr>
              <a:t>2015-11-25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B3B27BF-991F-40FE-9FD7-419E45DB96F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4480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3B27BF-991F-40FE-9FD7-419E45DB96FB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604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3B27BF-991F-40FE-9FD7-419E45DB96FB}" type="slidenum">
              <a:rPr lang="pl-PL" smtClean="0"/>
              <a:pPr>
                <a:defRPr/>
              </a:pPr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8178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21087737-31DD-4DC5-AAE6-55095B8D5540}" type="slidenum">
              <a:rPr lang="pl-PL" altLang="pl-PL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</a:rPr>
              <a:pPr eaLnBrk="1" hangingPunct="1"/>
              <a:t>12</a:t>
            </a:fld>
            <a:endParaRPr lang="pl-PL" altLang="pl-PL">
              <a:solidFill>
                <a:srgbClr val="000000"/>
              </a:solidFill>
              <a:latin typeface="Calibri" panose="020F0502020204030204" pitchFamily="34" charset="0"/>
              <a:ea typeface="Arial Unicode MS" panose="020B0604020202020204" pitchFamily="34" charset="-128"/>
            </a:endParaRPr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2052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863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CDC74F4B-B4D0-402A-B451-4CA5311E4AE8}" type="slidenum">
              <a:rPr lang="pl-PL" altLang="pl-PL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</a:rPr>
              <a:pPr eaLnBrk="1" hangingPunct="1"/>
              <a:t>13</a:t>
            </a:fld>
            <a:endParaRPr lang="pl-PL" altLang="pl-PL">
              <a:solidFill>
                <a:srgbClr val="000000"/>
              </a:solidFill>
              <a:latin typeface="Calibri" panose="020F0502020204030204" pitchFamily="34" charset="0"/>
              <a:ea typeface="Arial Unicode MS" panose="020B0604020202020204" pitchFamily="34" charset="-128"/>
            </a:endParaRPr>
          </a:p>
        </p:txBody>
      </p:sp>
      <p:sp>
        <p:nvSpPr>
          <p:cNvPr id="4198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2052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58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4D72F983-DCE3-4F53-ADA3-177EBF915DAB}" type="slidenum">
              <a:rPr lang="pl-PL" altLang="pl-PL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</a:rPr>
              <a:pPr eaLnBrk="1" hangingPunct="1"/>
              <a:t>15</a:t>
            </a:fld>
            <a:endParaRPr lang="pl-PL" altLang="pl-PL">
              <a:solidFill>
                <a:srgbClr val="000000"/>
              </a:solidFill>
              <a:latin typeface="Calibri" panose="020F0502020204030204" pitchFamily="34" charset="0"/>
              <a:ea typeface="Arial Unicode MS" panose="020B0604020202020204" pitchFamily="34" charset="-128"/>
            </a:endParaRPr>
          </a:p>
        </p:txBody>
      </p:sp>
      <p:sp>
        <p:nvSpPr>
          <p:cNvPr id="4403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2052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951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3B27BF-991F-40FE-9FD7-419E45DB96FB}" type="slidenum">
              <a:rPr lang="pl-PL" smtClean="0"/>
              <a:pPr>
                <a:defRPr/>
              </a:pPr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4994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69D2D-CC61-4012-AC9C-33B8B044CC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62B5F-7163-4B22-AA19-7ACB3925C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239000" y="676275"/>
            <a:ext cx="2159000" cy="609758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62000" y="676275"/>
            <a:ext cx="6324600" cy="609758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CC249-2AE1-41B2-BF02-25695A163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8AEA7-2795-4087-A073-D607D7389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4EFD3-B80A-4415-A3D8-46AF5557F4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620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562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EEC73-B4E9-4249-8A06-CC2187F59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A8865-F976-44F4-A76E-A7E36A78EF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AC48F-669D-407F-B1B0-47CD3E32EC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47DB7-40D9-4BF3-9C18-91398496F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1F03D-298A-493D-BBA1-659FF40EF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47FE4-7F5B-4C84-847E-B3F50698E7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76275"/>
            <a:ext cx="8636000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200275"/>
            <a:ext cx="8636000" cy="457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42138"/>
            <a:ext cx="211772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0275" y="6942138"/>
            <a:ext cx="321945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0275" y="6942138"/>
            <a:ext cx="2119313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A11DE70-6FF8-4454-9CD0-10663EB87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2370138"/>
            <a:ext cx="10160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800" b="1" dirty="0" smtClean="0">
                <a:latin typeface="Calibri" pitchFamily="34" charset="0"/>
              </a:rPr>
              <a:t>Przemoc rówieśnicza – podstawowe informacje</a:t>
            </a:r>
            <a:endParaRPr lang="pl-PL" sz="2800" b="1" dirty="0">
              <a:latin typeface="Calibri" pitchFamily="34" charset="0"/>
            </a:endParaRP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5465763"/>
            <a:ext cx="10160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dirty="0">
                <a:latin typeface="Calibri" pitchFamily="34" charset="0"/>
              </a:rPr>
              <a:t>Projekt współfinansowany z Unii Europejskiej w ramach</a:t>
            </a:r>
            <a:br>
              <a:rPr lang="pl-PL" dirty="0">
                <a:latin typeface="Calibri" pitchFamily="34" charset="0"/>
              </a:rPr>
            </a:br>
            <a:r>
              <a:rPr lang="pl-PL" dirty="0">
                <a:latin typeface="Calibri" pitchFamily="34" charset="0"/>
              </a:rPr>
              <a:t>Europejskiego Funduszu Społecznego</a:t>
            </a: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sz="2000" b="1" dirty="0" smtClean="0"/>
              <a:t>prof. UAM dr hab. Jacek Pyżalski</a:t>
            </a:r>
            <a:endParaRPr lang="pl-PL" sz="2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Różnice płciowe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Wśród chłopców częściej występuje agresja fizyczna</a:t>
            </a:r>
          </a:p>
          <a:p>
            <a:r>
              <a:rPr lang="pl-PL" dirty="0" smtClean="0"/>
              <a:t>Wśród dziewcząt – relacyjna</a:t>
            </a:r>
          </a:p>
          <a:p>
            <a:r>
              <a:rPr lang="pl-PL" dirty="0" smtClean="0"/>
              <a:t>Chłopcy jako ofiary wybierają chłopców i dziewczęta.</a:t>
            </a:r>
          </a:p>
          <a:p>
            <a:r>
              <a:rPr lang="pl-PL" dirty="0" smtClean="0"/>
              <a:t>Dziewczęta znajdują ofiary zwykle wewnątrz swojej grupy.</a:t>
            </a:r>
          </a:p>
        </p:txBody>
      </p:sp>
    </p:spTree>
    <p:extLst>
      <p:ext uri="{BB962C8B-B14F-4D97-AF65-F5344CB8AC3E}">
        <p14:creationId xmlns:p14="http://schemas.microsoft.com/office/powerpoint/2010/main" val="3861235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Konsekwencje (metaanaliza)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Depresja</a:t>
            </a:r>
          </a:p>
          <a:p>
            <a:r>
              <a:rPr lang="pl-PL" dirty="0" smtClean="0"/>
              <a:t>Zaburzenia psychosomatyczne</a:t>
            </a:r>
          </a:p>
          <a:p>
            <a:r>
              <a:rPr lang="pl-PL" dirty="0" smtClean="0"/>
              <a:t>Poczucie bezradności</a:t>
            </a:r>
          </a:p>
          <a:p>
            <a:r>
              <a:rPr lang="pl-PL" dirty="0" smtClean="0"/>
              <a:t>Fobia szkolna/odmowa chodzenia do szkoły</a:t>
            </a:r>
          </a:p>
          <a:p>
            <a:r>
              <a:rPr lang="pl-PL" dirty="0" smtClean="0"/>
              <a:t>Niższe wyniki w nauce</a:t>
            </a:r>
          </a:p>
          <a:p>
            <a:r>
              <a:rPr lang="pl-PL" dirty="0" smtClean="0"/>
              <a:t>W szczególnie ostrych przypadkach: myśli samobójcze, próby  samobójcze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91338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476250" y="238126"/>
            <a:ext cx="914400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l-PL" altLang="pl-PL" sz="4889" dirty="0" err="1" smtClean="0">
                <a:solidFill>
                  <a:srgbClr val="000000"/>
                </a:solidFill>
                <a:latin typeface="+mj-lt"/>
              </a:rPr>
              <a:t>Cyberagresja</a:t>
            </a:r>
            <a:r>
              <a:rPr lang="pl-PL" altLang="pl-PL" sz="4889" dirty="0" smtClean="0">
                <a:solidFill>
                  <a:srgbClr val="000000"/>
                </a:solidFill>
                <a:latin typeface="+mj-lt"/>
              </a:rPr>
              <a:t> rówieśnicza</a:t>
            </a:r>
            <a:endParaRPr lang="pl-PL" altLang="pl-PL" sz="4889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508000" y="1778000"/>
            <a:ext cx="9144000" cy="5028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8138" indent="-338138"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ts val="889"/>
              </a:spcBef>
              <a:buClr>
                <a:srgbClr val="C00000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altLang="pl-PL" sz="3556" b="1" i="1" dirty="0">
                <a:solidFill>
                  <a:srgbClr val="C00000"/>
                </a:solidFill>
                <a:latin typeface="+mj-lt"/>
              </a:rPr>
              <a:t>Agresja elektroniczna</a:t>
            </a:r>
            <a:r>
              <a:rPr lang="pl-PL" altLang="pl-PL" sz="3556" i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pl-PL" altLang="pl-PL" sz="3556" dirty="0">
                <a:solidFill>
                  <a:srgbClr val="000000"/>
                </a:solidFill>
                <a:latin typeface="+mj-lt"/>
              </a:rPr>
              <a:t>to rodzaj zbiorczego określenia dla wszystkich aktów agresji, w których narzędziem jej realizacji są nowe technologie komunikacyjne - telefony komórkowe lub Internet (David-</a:t>
            </a:r>
            <a:r>
              <a:rPr lang="pl-PL" altLang="pl-PL" sz="3556" dirty="0" err="1">
                <a:solidFill>
                  <a:srgbClr val="000000"/>
                </a:solidFill>
                <a:latin typeface="+mj-lt"/>
              </a:rPr>
              <a:t>Ferdon</a:t>
            </a:r>
            <a:r>
              <a:rPr lang="pl-PL" altLang="pl-PL" sz="3556" dirty="0">
                <a:solidFill>
                  <a:srgbClr val="000000"/>
                </a:solidFill>
                <a:latin typeface="+mj-lt"/>
              </a:rPr>
              <a:t>,  Feldman Herz, 2007; </a:t>
            </a:r>
            <a:r>
              <a:rPr lang="pl-PL" altLang="pl-PL" sz="3556" dirty="0" err="1">
                <a:solidFill>
                  <a:srgbClr val="000000"/>
                </a:solidFill>
                <a:latin typeface="+mj-lt"/>
              </a:rPr>
              <a:t>Pyżalski</a:t>
            </a:r>
            <a:r>
              <a:rPr lang="pl-PL" altLang="pl-PL" sz="3556" dirty="0">
                <a:solidFill>
                  <a:srgbClr val="000000"/>
                </a:solidFill>
                <a:latin typeface="+mj-lt"/>
              </a:rPr>
              <a:t>, 2009)</a:t>
            </a:r>
          </a:p>
        </p:txBody>
      </p:sp>
      <p:grpSp>
        <p:nvGrpSpPr>
          <p:cNvPr id="7172" name="Group 3"/>
          <p:cNvGrpSpPr>
            <a:grpSpLocks/>
          </p:cNvGrpSpPr>
          <p:nvPr/>
        </p:nvGrpSpPr>
        <p:grpSpPr bwMode="auto">
          <a:xfrm>
            <a:off x="8890001" y="555626"/>
            <a:ext cx="894292" cy="791986"/>
            <a:chOff x="5040" y="315"/>
            <a:chExt cx="507" cy="449"/>
          </a:xfrm>
        </p:grpSpPr>
        <p:pic>
          <p:nvPicPr>
            <p:cNvPr id="7174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0" y="315"/>
              <a:ext cx="508" cy="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7175" name="Text Box 5"/>
            <p:cNvSpPr txBox="1">
              <a:spLocks noChangeArrowheads="1"/>
            </p:cNvSpPr>
            <p:nvPr/>
          </p:nvSpPr>
          <p:spPr bwMode="auto">
            <a:xfrm>
              <a:off x="5040" y="315"/>
              <a:ext cx="508" cy="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2667"/>
            </a:p>
          </p:txBody>
        </p:sp>
      </p:grp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7281333" y="7062612"/>
            <a:ext cx="2370667" cy="405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000" tIns="52000" rIns="100000" bIns="520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130E98DF-CEB7-4656-80A3-0D2FD7835A7B}" type="slidenum">
              <a:rPr lang="pl-PL" altLang="pl-PL" sz="1333">
                <a:solidFill>
                  <a:srgbClr val="898989"/>
                </a:solidFill>
                <a:latin typeface="Century Gothic" panose="020B0502020202020204" pitchFamily="34" charset="0"/>
              </a:rPr>
              <a:pPr algn="r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12</a:t>
            </a:fld>
            <a:endParaRPr lang="pl-PL" altLang="pl-PL" sz="1333">
              <a:solidFill>
                <a:srgbClr val="898989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017042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476250" y="238126"/>
            <a:ext cx="914400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l-PL" altLang="pl-PL" sz="4889" dirty="0" err="1" smtClean="0">
                <a:solidFill>
                  <a:srgbClr val="000000"/>
                </a:solidFill>
                <a:latin typeface="+mj-lt"/>
              </a:rPr>
              <a:t>Bullying</a:t>
            </a:r>
            <a:r>
              <a:rPr lang="pl-PL" altLang="pl-PL" sz="4889" dirty="0" smtClean="0">
                <a:solidFill>
                  <a:srgbClr val="000000"/>
                </a:solidFill>
                <a:latin typeface="+mj-lt"/>
              </a:rPr>
              <a:t> a </a:t>
            </a:r>
            <a:r>
              <a:rPr lang="pl-PL" altLang="pl-PL" sz="4889" dirty="0" err="1" smtClean="0">
                <a:solidFill>
                  <a:srgbClr val="000000"/>
                </a:solidFill>
                <a:latin typeface="+mj-lt"/>
              </a:rPr>
              <a:t>cyberbullying</a:t>
            </a:r>
            <a:endParaRPr lang="pl-PL" altLang="pl-PL" sz="4889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508000" y="1778000"/>
            <a:ext cx="9144000" cy="5028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8138" indent="-338138"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ts val="889"/>
              </a:spcBef>
              <a:buClr>
                <a:srgbClr val="C00000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altLang="pl-PL" sz="3556" dirty="0">
                <a:solidFill>
                  <a:srgbClr val="000000"/>
                </a:solidFill>
                <a:latin typeface="+mj-lt"/>
              </a:rPr>
              <a:t>Publikowanie</a:t>
            </a:r>
          </a:p>
          <a:p>
            <a:pPr eaLnBrk="1" hangingPunct="1">
              <a:spcBef>
                <a:spcPts val="889"/>
              </a:spcBef>
              <a:buClr>
                <a:srgbClr val="C00000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altLang="pl-PL" sz="3556" dirty="0">
                <a:solidFill>
                  <a:srgbClr val="000000"/>
                </a:solidFill>
                <a:latin typeface="+mj-lt"/>
              </a:rPr>
              <a:t>Nieskończona/niewidoczna publiczność (D. </a:t>
            </a:r>
            <a:r>
              <a:rPr lang="pl-PL" altLang="pl-PL" sz="3556" dirty="0" err="1">
                <a:solidFill>
                  <a:srgbClr val="000000"/>
                </a:solidFill>
                <a:latin typeface="+mj-lt"/>
              </a:rPr>
              <a:t>Boyd</a:t>
            </a:r>
            <a:r>
              <a:rPr lang="pl-PL" altLang="pl-PL" sz="3556" dirty="0">
                <a:solidFill>
                  <a:srgbClr val="000000"/>
                </a:solidFill>
                <a:latin typeface="+mj-lt"/>
              </a:rPr>
              <a:t>)</a:t>
            </a:r>
          </a:p>
          <a:p>
            <a:pPr eaLnBrk="1" hangingPunct="1">
              <a:spcBef>
                <a:spcPts val="889"/>
              </a:spcBef>
              <a:buClr>
                <a:srgbClr val="C00000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altLang="pl-PL" sz="3556" dirty="0">
                <a:solidFill>
                  <a:srgbClr val="000000"/>
                </a:solidFill>
                <a:latin typeface="+mj-lt"/>
              </a:rPr>
              <a:t>Trwałość</a:t>
            </a:r>
          </a:p>
          <a:p>
            <a:pPr eaLnBrk="1" hangingPunct="1">
              <a:spcBef>
                <a:spcPts val="889"/>
              </a:spcBef>
              <a:buClr>
                <a:srgbClr val="C00000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altLang="pl-PL" sz="3556" dirty="0">
                <a:solidFill>
                  <a:srgbClr val="000000"/>
                </a:solidFill>
                <a:latin typeface="+mj-lt"/>
              </a:rPr>
              <a:t>Mechanizmy: związane z komunikacją zapośredniczoną, np. </a:t>
            </a:r>
            <a:r>
              <a:rPr lang="pl-PL" altLang="pl-PL" sz="3556" dirty="0" smtClean="0">
                <a:solidFill>
                  <a:srgbClr val="000000"/>
                </a:solidFill>
                <a:latin typeface="+mj-lt"/>
              </a:rPr>
              <a:t>rozhamowanie</a:t>
            </a:r>
          </a:p>
          <a:p>
            <a:pPr eaLnBrk="1" hangingPunct="1">
              <a:spcBef>
                <a:spcPts val="889"/>
              </a:spcBef>
              <a:buClr>
                <a:srgbClr val="C00000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altLang="pl-PL" sz="3556" dirty="0" smtClean="0">
                <a:solidFill>
                  <a:srgbClr val="000000"/>
                </a:solidFill>
                <a:latin typeface="+mj-lt"/>
              </a:rPr>
              <a:t>Mechanizmy te występują jedynie potencjalnie</a:t>
            </a:r>
            <a:endParaRPr lang="pl-PL" altLang="pl-PL" sz="3556" dirty="0">
              <a:solidFill>
                <a:srgbClr val="000000"/>
              </a:solidFill>
              <a:latin typeface="+mj-lt"/>
            </a:endParaRPr>
          </a:p>
          <a:p>
            <a:pPr marL="0" indent="0" eaLnBrk="1" hangingPunct="1">
              <a:spcBef>
                <a:spcPts val="889"/>
              </a:spcBef>
              <a:buClr>
                <a:srgbClr val="C00000"/>
              </a:buClr>
              <a:buSzPct val="100000"/>
            </a:pPr>
            <a:endParaRPr lang="pl-PL" altLang="pl-PL" sz="3556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eaLnBrk="1" hangingPunct="1">
              <a:spcBef>
                <a:spcPts val="889"/>
              </a:spcBef>
              <a:buClr>
                <a:srgbClr val="C00000"/>
              </a:buClr>
              <a:buSzPct val="100000"/>
              <a:buFont typeface="Arial" panose="020B0604020202020204" pitchFamily="34" charset="0"/>
              <a:buChar char="•"/>
            </a:pPr>
            <a:endParaRPr lang="pl-PL" altLang="pl-PL" sz="3556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eaLnBrk="1" hangingPunct="1">
              <a:spcBef>
                <a:spcPts val="889"/>
              </a:spcBef>
              <a:buClr>
                <a:srgbClr val="C00000"/>
              </a:buClr>
              <a:buSzPct val="100000"/>
              <a:buFont typeface="Arial" panose="020B0604020202020204" pitchFamily="34" charset="0"/>
              <a:buChar char="•"/>
            </a:pPr>
            <a:endParaRPr lang="pl-PL" altLang="pl-PL" sz="3556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7281333" y="7062612"/>
            <a:ext cx="2370667" cy="405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000" tIns="52000" rIns="100000" bIns="520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EADE9B06-7914-48AB-AC60-979000E43505}" type="slidenum">
              <a:rPr lang="pl-PL" altLang="pl-PL" sz="1333">
                <a:solidFill>
                  <a:srgbClr val="898989"/>
                </a:solidFill>
                <a:latin typeface="Century Gothic" panose="020B0502020202020204" pitchFamily="34" charset="0"/>
              </a:rPr>
              <a:pPr algn="r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13</a:t>
            </a:fld>
            <a:endParaRPr lang="pl-PL" altLang="pl-PL" sz="1333">
              <a:solidFill>
                <a:srgbClr val="898989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131657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Sporo technicznych rozwiązań</a:t>
            </a:r>
          </a:p>
        </p:txBody>
      </p:sp>
      <p:sp>
        <p:nvSpPr>
          <p:cNvPr id="1024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l-PL" altLang="pl-PL" smtClean="0"/>
              <a:t>Najbardziej znane, ale też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altLang="pl-PL" smtClean="0"/>
              <a:t>Happy slapping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altLang="pl-PL" smtClean="0"/>
              <a:t>Outing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altLang="pl-PL" smtClean="0"/>
              <a:t>Podszywanie się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altLang="pl-PL" smtClean="0"/>
              <a:t>Badania wskazują na rózne efekty długo- i krótkotrwałe</a:t>
            </a:r>
          </a:p>
          <a:p>
            <a:pPr>
              <a:buFont typeface="Arial" panose="020B0604020202020204" pitchFamily="34" charset="0"/>
              <a:buChar char="•"/>
            </a:pPr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78464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399480" y="569640"/>
            <a:ext cx="9144000" cy="5028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0800" tIns="101600"/>
          <a:lstStyle>
            <a:lvl1pPr marL="433388" indent="-317500" eaLnBrk="0" hangingPunct="0">
              <a:tabLst>
                <a:tab pos="4333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4333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4333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4333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4333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333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333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333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333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ts val="667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altLang="pl-PL" sz="2667" dirty="0" err="1">
                <a:solidFill>
                  <a:srgbClr val="000000"/>
                </a:solidFill>
                <a:latin typeface="+mj-lt"/>
              </a:rPr>
              <a:t>Cyberbullying</a:t>
            </a:r>
            <a:r>
              <a:rPr lang="pl-PL" altLang="pl-PL" sz="2667" dirty="0">
                <a:solidFill>
                  <a:srgbClr val="000000"/>
                </a:solidFill>
                <a:latin typeface="+mj-lt"/>
              </a:rPr>
              <a:t> (pol. </a:t>
            </a:r>
            <a:r>
              <a:rPr lang="pl-PL" altLang="pl-PL" sz="2667" i="1" dirty="0" err="1">
                <a:solidFill>
                  <a:srgbClr val="000000"/>
                </a:solidFill>
                <a:latin typeface="+mj-lt"/>
              </a:rPr>
              <a:t>mobbing</a:t>
            </a:r>
            <a:r>
              <a:rPr lang="pl-PL" altLang="pl-PL" sz="2667" i="1" dirty="0">
                <a:solidFill>
                  <a:srgbClr val="000000"/>
                </a:solidFill>
                <a:latin typeface="+mj-lt"/>
              </a:rPr>
              <a:t> elektroniczny</a:t>
            </a:r>
            <a:r>
              <a:rPr lang="pl-PL" altLang="pl-PL" sz="2667" dirty="0">
                <a:solidFill>
                  <a:srgbClr val="000000"/>
                </a:solidFill>
                <a:latin typeface="+mj-lt"/>
              </a:rPr>
              <a:t>)</a:t>
            </a:r>
          </a:p>
          <a:p>
            <a:pPr eaLnBrk="1" hangingPunct="1">
              <a:spcBef>
                <a:spcPts val="667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altLang="pl-PL" sz="2667" dirty="0">
                <a:solidFill>
                  <a:srgbClr val="000000"/>
                </a:solidFill>
                <a:latin typeface="+mj-lt"/>
              </a:rPr>
              <a:t>Nawiązanie do tradycyjnych badań nad </a:t>
            </a:r>
            <a:r>
              <a:rPr lang="pl-PL" altLang="pl-PL" sz="2667" dirty="0" err="1">
                <a:solidFill>
                  <a:srgbClr val="000000"/>
                </a:solidFill>
                <a:latin typeface="+mj-lt"/>
              </a:rPr>
              <a:t>bullyingiem</a:t>
            </a:r>
            <a:r>
              <a:rPr lang="pl-PL" altLang="pl-PL" sz="2667" dirty="0">
                <a:solidFill>
                  <a:srgbClr val="000000"/>
                </a:solidFill>
                <a:latin typeface="+mj-lt"/>
              </a:rPr>
              <a:t> (Dan </a:t>
            </a:r>
            <a:r>
              <a:rPr lang="pl-PL" altLang="pl-PL" sz="2667" dirty="0" err="1">
                <a:solidFill>
                  <a:srgbClr val="000000"/>
                </a:solidFill>
                <a:latin typeface="+mj-lt"/>
              </a:rPr>
              <a:t>Olweus</a:t>
            </a:r>
            <a:r>
              <a:rPr lang="pl-PL" altLang="pl-PL" sz="2667" dirty="0">
                <a:solidFill>
                  <a:srgbClr val="000000"/>
                </a:solidFill>
                <a:latin typeface="+mj-lt"/>
              </a:rPr>
              <a:t>)</a:t>
            </a:r>
          </a:p>
          <a:p>
            <a:pPr eaLnBrk="1" hangingPunct="1">
              <a:spcBef>
                <a:spcPts val="667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altLang="pl-PL" sz="2667" dirty="0">
                <a:solidFill>
                  <a:srgbClr val="000000"/>
                </a:solidFill>
                <a:latin typeface="+mj-lt"/>
              </a:rPr>
              <a:t>Głośne medialne przypadki tragedii ofiar</a:t>
            </a:r>
          </a:p>
          <a:p>
            <a:pPr eaLnBrk="1" hangingPunct="1">
              <a:spcBef>
                <a:spcPts val="667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altLang="pl-PL" sz="2667" dirty="0">
                <a:solidFill>
                  <a:srgbClr val="000000"/>
                </a:solidFill>
                <a:latin typeface="+mj-lt"/>
              </a:rPr>
              <a:t>Nierównowaga sił, powtarzalność, intencja – </a:t>
            </a:r>
            <a:r>
              <a:rPr lang="pl-PL" altLang="pl-PL" sz="2667" dirty="0" smtClean="0">
                <a:solidFill>
                  <a:srgbClr val="000000"/>
                </a:solidFill>
                <a:latin typeface="+mj-lt"/>
              </a:rPr>
              <a:t>w niektórych przypadkach inne rozumienie kryteriów (np. </a:t>
            </a:r>
            <a:r>
              <a:rPr lang="pl-PL" altLang="pl-PL" sz="2667" dirty="0" err="1" smtClean="0">
                <a:solidFill>
                  <a:srgbClr val="000000"/>
                </a:solidFill>
                <a:latin typeface="+mj-lt"/>
              </a:rPr>
              <a:t>cyberbullying</a:t>
            </a:r>
            <a:r>
              <a:rPr lang="pl-PL" altLang="pl-PL" sz="2667" dirty="0" smtClean="0">
                <a:solidFill>
                  <a:srgbClr val="000000"/>
                </a:solidFill>
                <a:latin typeface="+mj-lt"/>
              </a:rPr>
              <a:t> jest często realizowany bez złych intencji)</a:t>
            </a:r>
            <a:endParaRPr lang="pl-PL" altLang="pl-PL" sz="2667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spcBef>
                <a:spcPts val="667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altLang="pl-PL" sz="2667" dirty="0">
                <a:solidFill>
                  <a:srgbClr val="000000"/>
                </a:solidFill>
                <a:latin typeface="+mj-lt"/>
              </a:rPr>
              <a:t>Konsekwencje </a:t>
            </a:r>
            <a:r>
              <a:rPr lang="pl-PL" altLang="pl-PL" sz="2667" dirty="0" smtClean="0">
                <a:solidFill>
                  <a:srgbClr val="000000"/>
                </a:solidFill>
                <a:latin typeface="+mj-lt"/>
              </a:rPr>
              <a:t>bywają poważne </a:t>
            </a:r>
            <a:r>
              <a:rPr lang="pl-PL" altLang="pl-PL" sz="2667" dirty="0">
                <a:solidFill>
                  <a:srgbClr val="000000"/>
                </a:solidFill>
                <a:latin typeface="+mj-lt"/>
              </a:rPr>
              <a:t>– chociaż póki co wnioski wyciągamy głównie z badań nad tradycyjnym </a:t>
            </a:r>
            <a:r>
              <a:rPr lang="pl-PL" altLang="pl-PL" sz="2667" dirty="0" err="1" smtClean="0">
                <a:solidFill>
                  <a:srgbClr val="000000"/>
                </a:solidFill>
                <a:latin typeface="+mj-lt"/>
              </a:rPr>
              <a:t>bullyingiem</a:t>
            </a:r>
            <a:r>
              <a:rPr lang="pl-PL" altLang="pl-PL" sz="2667" dirty="0" smtClean="0">
                <a:solidFill>
                  <a:srgbClr val="000000"/>
                </a:solidFill>
                <a:latin typeface="+mj-lt"/>
              </a:rPr>
              <a:t> – nakładanie się zjawisk (często ci sami uczniowie są sprawcami i ofiarami </a:t>
            </a:r>
            <a:r>
              <a:rPr lang="pl-PL" altLang="pl-PL" sz="2667" dirty="0" err="1" smtClean="0">
                <a:solidFill>
                  <a:srgbClr val="000000"/>
                </a:solidFill>
                <a:latin typeface="+mj-lt"/>
              </a:rPr>
              <a:t>bullyingu</a:t>
            </a:r>
            <a:r>
              <a:rPr lang="pl-PL" altLang="pl-PL" sz="2667" dirty="0" smtClean="0">
                <a:solidFill>
                  <a:srgbClr val="000000"/>
                </a:solidFill>
                <a:latin typeface="+mj-lt"/>
              </a:rPr>
              <a:t> i </a:t>
            </a:r>
            <a:r>
              <a:rPr lang="pl-PL" altLang="pl-PL" sz="2667" dirty="0" err="1" smtClean="0">
                <a:solidFill>
                  <a:srgbClr val="000000"/>
                </a:solidFill>
                <a:latin typeface="+mj-lt"/>
              </a:rPr>
              <a:t>cyberbullyingu</a:t>
            </a:r>
            <a:r>
              <a:rPr lang="pl-PL" altLang="pl-PL" sz="2667" dirty="0" smtClean="0">
                <a:solidFill>
                  <a:srgbClr val="000000"/>
                </a:solidFill>
                <a:latin typeface="+mj-lt"/>
              </a:rPr>
              <a:t>)</a:t>
            </a:r>
            <a:endParaRPr lang="pl-PL" altLang="pl-PL" sz="2667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36462608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9520" y="209600"/>
            <a:ext cx="8636000" cy="127158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l-PL" dirty="0" smtClean="0"/>
              <a:t>Nie tylko </a:t>
            </a:r>
            <a:r>
              <a:rPr lang="pl-PL" dirty="0" err="1" smtClean="0"/>
              <a:t>cyberbullying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787911"/>
              </p:ext>
            </p:extLst>
          </p:nvPr>
        </p:nvGraphicFramePr>
        <p:xfrm>
          <a:off x="505520" y="1481188"/>
          <a:ext cx="9144000" cy="51399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19593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101600" tIns="50800" rIns="101600" bIns="5080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pl-PL" altLang="pl-PL" sz="4444" dirty="0"/>
              <a:t>Silne powiązane z tradycyjnymi przyczynami </a:t>
            </a:r>
            <a:r>
              <a:rPr lang="pl-PL" altLang="pl-PL" sz="4444" dirty="0" smtClean="0"/>
              <a:t>(Pyżalski, 2012)</a:t>
            </a:r>
            <a:endParaRPr lang="pl-PL" altLang="pl-PL" sz="4444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71020358"/>
              </p:ext>
            </p:extLst>
          </p:nvPr>
        </p:nvGraphicFramePr>
        <p:xfrm>
          <a:off x="0" y="1970265"/>
          <a:ext cx="10160000" cy="568324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032000"/>
                <a:gridCol w="2032000"/>
                <a:gridCol w="2032000"/>
                <a:gridCol w="2032000"/>
                <a:gridCol w="2032000"/>
              </a:tblGrid>
              <a:tr h="63147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5pPr>
                      <a:lvl6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6pPr>
                      <a:lvl7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7pPr>
                      <a:lvl8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8pPr>
                      <a:lvl9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13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Bullying</a:t>
                      </a:r>
                      <a:endParaRPr kumimoji="0" lang="pl-PL" altLang="pl-PL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06" marR="38806" marT="38806" marB="38806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5pPr>
                      <a:lvl6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6pPr>
                      <a:lvl7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7pPr>
                      <a:lvl8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8pPr>
                      <a:lvl9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Cyber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Niezaangażowany</a:t>
                      </a:r>
                      <a:endParaRPr kumimoji="0" lang="pl-PL" altLang="pl-PL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06" marR="38806" marT="38806" marB="38806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5pPr>
                      <a:lvl6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6pPr>
                      <a:lvl7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7pPr>
                      <a:lvl8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8pPr>
                      <a:lvl9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Cyber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Sprawca</a:t>
                      </a:r>
                      <a:endParaRPr kumimoji="0" lang="pl-PL" altLang="pl-PL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06" marR="38806" marT="38806" marB="38806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5pPr>
                      <a:lvl6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6pPr>
                      <a:lvl7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7pPr>
                      <a:lvl8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8pPr>
                      <a:lvl9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Cyber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Ofiara</a:t>
                      </a:r>
                      <a:endParaRPr kumimoji="0" lang="pl-PL" altLang="pl-PL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06" marR="38806" marT="38806" marB="38806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5pPr>
                      <a:lvl6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6pPr>
                      <a:lvl7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7pPr>
                      <a:lvl8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8pPr>
                      <a:lvl9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Cyber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Sprawco-ofiara</a:t>
                      </a:r>
                      <a:endParaRPr kumimoji="0" lang="pl-PL" altLang="pl-PL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06" marR="38806" marT="38806" marB="38806" anchor="ctr" horzOverflow="overflow"/>
                </a:tc>
              </a:tr>
              <a:tr h="63147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5pPr>
                      <a:lvl6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6pPr>
                      <a:lvl7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7pPr>
                      <a:lvl8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8pPr>
                      <a:lvl9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Niezaangażowany</a:t>
                      </a:r>
                      <a:endParaRPr kumimoji="0" lang="pl-PL" altLang="pl-PL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06" marR="38806" marT="38806" marB="38806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5pPr>
                      <a:lvl6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6pPr>
                      <a:lvl7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7pPr>
                      <a:lvl8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8pPr>
                      <a:lvl9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829</a:t>
                      </a:r>
                      <a:endParaRPr kumimoji="0" lang="pl-PL" alt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06" marR="38806" marT="38806" marB="38806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5pPr>
                      <a:lvl6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6pPr>
                      <a:lvl7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7pPr>
                      <a:lvl8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8pPr>
                      <a:lvl9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68</a:t>
                      </a:r>
                      <a:endParaRPr kumimoji="0" lang="pl-PL" alt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06" marR="38806" marT="38806" marB="38806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5pPr>
                      <a:lvl6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6pPr>
                      <a:lvl7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7pPr>
                      <a:lvl8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8pPr>
                      <a:lvl9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26</a:t>
                      </a:r>
                      <a:endParaRPr kumimoji="0" lang="pl-PL" alt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06" marR="38806" marT="38806" marB="38806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5pPr>
                      <a:lvl6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6pPr>
                      <a:lvl7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7pPr>
                      <a:lvl8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8pPr>
                      <a:lvl9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pl-PL" alt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06" marR="38806" marT="38806" marB="38806" anchor="ctr" horzOverflow="overflow"/>
                </a:tc>
              </a:tr>
              <a:tr h="63147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5pPr>
                      <a:lvl6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6pPr>
                      <a:lvl7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7pPr>
                      <a:lvl8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8pPr>
                      <a:lvl9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%</a:t>
                      </a:r>
                      <a:endParaRPr kumimoji="0" lang="pl-PL" altLang="pl-PL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06" marR="38806" marT="38806" marB="38806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5pPr>
                      <a:lvl6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6pPr>
                      <a:lvl7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7pPr>
                      <a:lvl8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8pPr>
                      <a:lvl9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88,66%</a:t>
                      </a:r>
                      <a:endParaRPr kumimoji="0" lang="pl-PL" alt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06" marR="38806" marT="38806" marB="38806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5pPr>
                      <a:lvl6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6pPr>
                      <a:lvl7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7pPr>
                      <a:lvl8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8pPr>
                      <a:lvl9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7,27%</a:t>
                      </a:r>
                      <a:endParaRPr kumimoji="0" lang="pl-PL" alt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06" marR="38806" marT="38806" marB="38806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5pPr>
                      <a:lvl6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6pPr>
                      <a:lvl7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7pPr>
                      <a:lvl8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8pPr>
                      <a:lvl9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2,78%</a:t>
                      </a:r>
                      <a:endParaRPr kumimoji="0" lang="pl-PL" alt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06" marR="38806" marT="38806" marB="38806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5pPr>
                      <a:lvl6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6pPr>
                      <a:lvl7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7pPr>
                      <a:lvl8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8pPr>
                      <a:lvl9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1,28%</a:t>
                      </a:r>
                      <a:endParaRPr kumimoji="0" lang="pl-PL" alt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06" marR="38806" marT="38806" marB="38806" anchor="ctr" horzOverflow="overflow"/>
                </a:tc>
              </a:tr>
              <a:tr h="63147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5pPr>
                      <a:lvl6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6pPr>
                      <a:lvl7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7pPr>
                      <a:lvl8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8pPr>
                      <a:lvl9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Sprawca</a:t>
                      </a:r>
                      <a:endParaRPr kumimoji="0" lang="pl-PL" altLang="pl-PL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06" marR="38806" marT="38806" marB="38806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5pPr>
                      <a:lvl6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6pPr>
                      <a:lvl7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7pPr>
                      <a:lvl8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8pPr>
                      <a:lvl9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287</a:t>
                      </a:r>
                      <a:endParaRPr kumimoji="0" lang="pl-PL" alt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06" marR="38806" marT="38806" marB="38806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5pPr>
                      <a:lvl6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6pPr>
                      <a:lvl7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7pPr>
                      <a:lvl8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8pPr>
                      <a:lvl9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239</a:t>
                      </a:r>
                      <a:endParaRPr kumimoji="0" lang="pl-PL" alt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06" marR="38806" marT="38806" marB="38806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5pPr>
                      <a:lvl6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6pPr>
                      <a:lvl7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7pPr>
                      <a:lvl8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8pPr>
                      <a:lvl9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14</a:t>
                      </a:r>
                      <a:endParaRPr kumimoji="0" lang="pl-PL" alt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06" marR="38806" marT="38806" marB="38806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5pPr>
                      <a:lvl6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6pPr>
                      <a:lvl7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7pPr>
                      <a:lvl8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8pPr>
                      <a:lvl9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31</a:t>
                      </a:r>
                      <a:endParaRPr kumimoji="0" lang="pl-PL" alt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06" marR="38806" marT="38806" marB="38806" anchor="ctr" horzOverflow="overflow"/>
                </a:tc>
              </a:tr>
              <a:tr h="63147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5pPr>
                      <a:lvl6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6pPr>
                      <a:lvl7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7pPr>
                      <a:lvl8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8pPr>
                      <a:lvl9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%</a:t>
                      </a:r>
                      <a:endParaRPr kumimoji="0" lang="pl-PL" altLang="pl-PL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06" marR="38806" marT="38806" marB="38806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5pPr>
                      <a:lvl6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6pPr>
                      <a:lvl7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7pPr>
                      <a:lvl8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8pPr>
                      <a:lvl9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50,26%</a:t>
                      </a:r>
                      <a:endParaRPr kumimoji="0" lang="pl-PL" alt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06" marR="38806" marT="38806" marB="38806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5pPr>
                      <a:lvl6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6pPr>
                      <a:lvl7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7pPr>
                      <a:lvl8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8pPr>
                      <a:lvl9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41,86%</a:t>
                      </a:r>
                      <a:endParaRPr kumimoji="0" lang="pl-PL" alt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06" marR="38806" marT="38806" marB="38806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5pPr>
                      <a:lvl6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6pPr>
                      <a:lvl7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7pPr>
                      <a:lvl8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8pPr>
                      <a:lvl9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2,45%</a:t>
                      </a:r>
                      <a:endParaRPr kumimoji="0" lang="pl-PL" alt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06" marR="38806" marT="38806" marB="38806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5pPr>
                      <a:lvl6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6pPr>
                      <a:lvl7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7pPr>
                      <a:lvl8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8pPr>
                      <a:lvl9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5,43%</a:t>
                      </a:r>
                      <a:endParaRPr kumimoji="0" lang="pl-PL" alt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06" marR="38806" marT="38806" marB="38806" anchor="ctr" horzOverflow="overflow"/>
                </a:tc>
              </a:tr>
              <a:tr h="63147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5pPr>
                      <a:lvl6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6pPr>
                      <a:lvl7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7pPr>
                      <a:lvl8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8pPr>
                      <a:lvl9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Ofiara</a:t>
                      </a:r>
                      <a:endParaRPr kumimoji="0" lang="pl-PL" altLang="pl-PL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06" marR="38806" marT="38806" marB="38806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5pPr>
                      <a:lvl6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6pPr>
                      <a:lvl7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7pPr>
                      <a:lvl8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8pPr>
                      <a:lvl9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156</a:t>
                      </a:r>
                      <a:endParaRPr kumimoji="0" lang="pl-PL" alt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06" marR="38806" marT="38806" marB="38806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5pPr>
                      <a:lvl6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6pPr>
                      <a:lvl7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7pPr>
                      <a:lvl8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8pPr>
                      <a:lvl9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22</a:t>
                      </a:r>
                      <a:endParaRPr kumimoji="0" lang="pl-PL" alt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06" marR="38806" marT="38806" marB="38806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5pPr>
                      <a:lvl6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6pPr>
                      <a:lvl7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7pPr>
                      <a:lvl8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8pPr>
                      <a:lvl9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51</a:t>
                      </a:r>
                      <a:endParaRPr kumimoji="0" lang="pl-PL" alt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06" marR="38806" marT="38806" marB="38806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5pPr>
                      <a:lvl6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6pPr>
                      <a:lvl7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7pPr>
                      <a:lvl8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8pPr>
                      <a:lvl9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17</a:t>
                      </a:r>
                      <a:endParaRPr kumimoji="0" lang="pl-PL" alt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06" marR="38806" marT="38806" marB="38806" anchor="ctr" horzOverflow="overflow"/>
                </a:tc>
              </a:tr>
              <a:tr h="63147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5pPr>
                      <a:lvl6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6pPr>
                      <a:lvl7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7pPr>
                      <a:lvl8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8pPr>
                      <a:lvl9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%</a:t>
                      </a:r>
                      <a:endParaRPr kumimoji="0" lang="pl-PL" altLang="pl-PL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06" marR="38806" marT="38806" marB="38806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5pPr>
                      <a:lvl6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6pPr>
                      <a:lvl7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7pPr>
                      <a:lvl8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8pPr>
                      <a:lvl9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63,41%</a:t>
                      </a:r>
                      <a:endParaRPr kumimoji="0" lang="pl-PL" alt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06" marR="38806" marT="38806" marB="38806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5pPr>
                      <a:lvl6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6pPr>
                      <a:lvl7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7pPr>
                      <a:lvl8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8pPr>
                      <a:lvl9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8,94%</a:t>
                      </a:r>
                      <a:endParaRPr kumimoji="0" lang="pl-PL" alt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06" marR="38806" marT="38806" marB="38806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5pPr>
                      <a:lvl6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6pPr>
                      <a:lvl7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7pPr>
                      <a:lvl8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8pPr>
                      <a:lvl9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20,73%</a:t>
                      </a:r>
                      <a:endParaRPr kumimoji="0" lang="pl-PL" alt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06" marR="38806" marT="38806" marB="38806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5pPr>
                      <a:lvl6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6pPr>
                      <a:lvl7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7pPr>
                      <a:lvl8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8pPr>
                      <a:lvl9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6,91%</a:t>
                      </a:r>
                      <a:endParaRPr kumimoji="0" lang="pl-PL" alt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06" marR="38806" marT="38806" marB="38806" anchor="ctr" horzOverflow="overflow"/>
                </a:tc>
              </a:tr>
              <a:tr h="63147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5pPr>
                      <a:lvl6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6pPr>
                      <a:lvl7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7pPr>
                      <a:lvl8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8pPr>
                      <a:lvl9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Sprawco-ofiara</a:t>
                      </a:r>
                      <a:endParaRPr kumimoji="0" lang="pl-PL" altLang="pl-PL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06" marR="38806" marT="38806" marB="38806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5pPr>
                      <a:lvl6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6pPr>
                      <a:lvl7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7pPr>
                      <a:lvl8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8pPr>
                      <a:lvl9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159</a:t>
                      </a:r>
                      <a:endParaRPr kumimoji="0" lang="pl-PL" alt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06" marR="38806" marT="38806" marB="38806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5pPr>
                      <a:lvl6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6pPr>
                      <a:lvl7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7pPr>
                      <a:lvl8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8pPr>
                      <a:lvl9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86</a:t>
                      </a:r>
                      <a:endParaRPr kumimoji="0" lang="pl-PL" alt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06" marR="38806" marT="38806" marB="38806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5pPr>
                      <a:lvl6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6pPr>
                      <a:lvl7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7pPr>
                      <a:lvl8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8pPr>
                      <a:lvl9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51</a:t>
                      </a:r>
                      <a:endParaRPr kumimoji="0" lang="pl-PL" alt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06" marR="38806" marT="38806" marB="38806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5pPr>
                      <a:lvl6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6pPr>
                      <a:lvl7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7pPr>
                      <a:lvl8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8pPr>
                      <a:lvl9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65</a:t>
                      </a:r>
                      <a:endParaRPr kumimoji="0" lang="pl-PL" alt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06" marR="38806" marT="38806" marB="38806" anchor="ctr" horzOverflow="overflow"/>
                </a:tc>
              </a:tr>
              <a:tr h="63147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5pPr>
                      <a:lvl6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6pPr>
                      <a:lvl7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7pPr>
                      <a:lvl8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8pPr>
                      <a:lvl9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% </a:t>
                      </a:r>
                      <a:endParaRPr kumimoji="0" lang="pl-PL" altLang="pl-PL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06" marR="38806" marT="38806" marB="38806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5pPr>
                      <a:lvl6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6pPr>
                      <a:lvl7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7pPr>
                      <a:lvl8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8pPr>
                      <a:lvl9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44,04%</a:t>
                      </a:r>
                      <a:endParaRPr kumimoji="0" lang="pl-PL" alt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06" marR="38806" marT="38806" marB="38806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5pPr>
                      <a:lvl6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6pPr>
                      <a:lvl7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7pPr>
                      <a:lvl8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8pPr>
                      <a:lvl9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23,82%</a:t>
                      </a:r>
                      <a:endParaRPr kumimoji="0" lang="pl-PL" alt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06" marR="38806" marT="38806" marB="38806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5pPr>
                      <a:lvl6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6pPr>
                      <a:lvl7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7pPr>
                      <a:lvl8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8pPr>
                      <a:lvl9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14,13%</a:t>
                      </a:r>
                      <a:endParaRPr kumimoji="0" lang="pl-PL" alt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06" marR="38806" marT="38806" marB="38806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5pPr>
                      <a:lvl6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6pPr>
                      <a:lvl7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7pPr>
                      <a:lvl8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8pPr>
                      <a:lvl9pPr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18,01%</a:t>
                      </a:r>
                      <a:endParaRPr kumimoji="0" lang="pl-PL" alt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06" marR="38806" marT="38806" marB="38806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151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Zaangażowani w przemoc rówieśniczą – nie myślmy jedynie o ofiarach i sprawcach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b="1" u="sng" dirty="0" smtClean="0">
              <a:latin typeface="Calibri" pitchFamily="34" charset="0"/>
            </a:endParaRPr>
          </a:p>
          <a:p>
            <a:r>
              <a:rPr lang="pl-PL" dirty="0" smtClean="0"/>
              <a:t>Ofiary</a:t>
            </a:r>
          </a:p>
          <a:p>
            <a:r>
              <a:rPr lang="pl-PL" dirty="0" smtClean="0"/>
              <a:t>Sprawcy</a:t>
            </a:r>
          </a:p>
          <a:p>
            <a:r>
              <a:rPr lang="pl-PL" dirty="0" smtClean="0"/>
              <a:t>Sprawco-ofiary</a:t>
            </a:r>
          </a:p>
          <a:p>
            <a:r>
              <a:rPr lang="pl-PL" dirty="0" smtClean="0"/>
              <a:t>Świadkowie (ok. 70%)</a:t>
            </a:r>
          </a:p>
          <a:p>
            <a:pPr>
              <a:buNone/>
            </a:pPr>
            <a:r>
              <a:rPr lang="pl-PL" dirty="0" smtClean="0"/>
              <a:t>Konsekwencje dotyczą wszystkich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Bullying jako proces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762000" y="2200275"/>
          <a:ext cx="8636000" cy="4573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Typologie agresji (Aronson, 1997)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9364038"/>
              </p:ext>
            </p:extLst>
          </p:nvPr>
        </p:nvGraphicFramePr>
        <p:xfrm>
          <a:off x="762000" y="2200274"/>
          <a:ext cx="8636000" cy="39859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18000"/>
                <a:gridCol w="4318000"/>
              </a:tblGrid>
              <a:tr h="5694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Kryterium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Typy agresji</a:t>
                      </a:r>
                      <a:endParaRPr lang="pl-PL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94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Bodziec</a:t>
                      </a:r>
                      <a:endParaRPr lang="pl-PL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Reaktywna /Proaktywna</a:t>
                      </a:r>
                      <a:endParaRPr lang="pl-PL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94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Kontakt sprawcy i ofiary</a:t>
                      </a:r>
                      <a:endParaRPr lang="pl-PL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Bezpośrednia/ Pośrednia</a:t>
                      </a:r>
                      <a:endParaRPr lang="pl-PL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94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Rodzaj działań agresywnych</a:t>
                      </a:r>
                      <a:endParaRPr lang="pl-PL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Fizyczna/Werbalna</a:t>
                      </a:r>
                      <a:endParaRPr lang="pl-PL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94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Aktywność sprawcy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Czynna/Bierna</a:t>
                      </a:r>
                      <a:endParaRPr lang="pl-PL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94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Intencjonalność sprawstwa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Instrumentalna/afektywna</a:t>
                      </a:r>
                      <a:endParaRPr lang="pl-PL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94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Liczba sprawców</a:t>
                      </a:r>
                      <a:endParaRPr lang="pl-PL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Indywidualna/grupowa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50074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Mechanizmy psychologiczne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Stygmatyzacja</a:t>
            </a:r>
          </a:p>
          <a:p>
            <a:r>
              <a:rPr lang="pl-PL" dirty="0" smtClean="0"/>
              <a:t>Dysonans poznawczy</a:t>
            </a:r>
          </a:p>
          <a:p>
            <a:r>
              <a:rPr lang="pl-PL" dirty="0" smtClean="0"/>
              <a:t>Błędne koło (</a:t>
            </a:r>
            <a:r>
              <a:rPr lang="pl-PL" smtClean="0"/>
              <a:t>związane także z </a:t>
            </a:r>
            <a:r>
              <a:rPr lang="pl-PL" dirty="0" smtClean="0"/>
              <a:t>działaniami ofiary)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630951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sensownie przeciwdziałać?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kern="1200" dirty="0" smtClean="0">
                <a:latin typeface="Calibri" pitchFamily="34" charset="0"/>
              </a:rPr>
              <a:t>Wczesna diagnoza</a:t>
            </a:r>
          </a:p>
          <a:p>
            <a:r>
              <a:rPr lang="pl-PL" sz="2400" kern="1200" dirty="0" smtClean="0">
                <a:latin typeface="Calibri" pitchFamily="34" charset="0"/>
              </a:rPr>
              <a:t>Integracja nowej grupy + reguły grupowe</a:t>
            </a:r>
          </a:p>
          <a:p>
            <a:r>
              <a:rPr lang="pl-PL" sz="2400" kern="1200" dirty="0" smtClean="0">
                <a:latin typeface="Calibri" pitchFamily="34" charset="0"/>
              </a:rPr>
              <a:t>Rola świadków przemocy</a:t>
            </a:r>
          </a:p>
          <a:p>
            <a:r>
              <a:rPr lang="pl-PL" sz="2400" kern="1200" dirty="0" smtClean="0">
                <a:latin typeface="Calibri" pitchFamily="34" charset="0"/>
              </a:rPr>
              <a:t>Praca ze sprawcą i ofiarą</a:t>
            </a:r>
          </a:p>
          <a:p>
            <a:r>
              <a:rPr lang="pl-PL" sz="2400" kern="1200" dirty="0" smtClean="0">
                <a:latin typeface="Calibri" pitchFamily="34" charset="0"/>
              </a:rPr>
              <a:t>Współpraca z rodzinami uczniów</a:t>
            </a:r>
          </a:p>
          <a:p>
            <a:r>
              <a:rPr lang="pl-PL" sz="2400" kern="1200" dirty="0" smtClean="0">
                <a:latin typeface="Calibri" pitchFamily="34" charset="0"/>
              </a:rPr>
              <a:t>Edukacja dotycząca bullyingu</a:t>
            </a:r>
          </a:p>
          <a:p>
            <a:r>
              <a:rPr lang="pl-PL" sz="2400" kern="1200" dirty="0" smtClean="0">
                <a:latin typeface="Calibri" pitchFamily="34" charset="0"/>
              </a:rPr>
              <a:t>Raportowanie przypadków </a:t>
            </a:r>
            <a:r>
              <a:rPr lang="pl-PL" sz="2400" kern="1200" dirty="0" err="1" smtClean="0">
                <a:latin typeface="Calibri" pitchFamily="34" charset="0"/>
              </a:rPr>
              <a:t>bullyingu</a:t>
            </a:r>
            <a:r>
              <a:rPr lang="pl-PL" sz="2400" kern="1200" dirty="0" smtClean="0">
                <a:latin typeface="Calibri" pitchFamily="34" charset="0"/>
              </a:rPr>
              <a:t> i kontrola + rozwiązania prawne</a:t>
            </a:r>
          </a:p>
          <a:p>
            <a:pPr marL="0" indent="0">
              <a:buNone/>
            </a:pPr>
            <a:endParaRPr lang="pl-PL" sz="2400" kern="1200" dirty="0" smtClean="0">
              <a:latin typeface="Calibri" pitchFamily="34" charset="0"/>
            </a:endParaRPr>
          </a:p>
          <a:p>
            <a:endParaRPr lang="pl-PL" sz="2400" kern="1200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Wczesna diagnoza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Obserwacja</a:t>
            </a:r>
          </a:p>
          <a:p>
            <a:r>
              <a:rPr lang="pl-PL" dirty="0" smtClean="0"/>
              <a:t>Socjometria (uwaga na kwestie etyczne!!! Jak się nie wie jak, lepiej nie prowadzić)</a:t>
            </a:r>
          </a:p>
          <a:p>
            <a:r>
              <a:rPr lang="pl-PL" dirty="0" smtClean="0"/>
              <a:t>Badania kwestionariuszowe (uwaga na jakość psychometryczną narzędzi!!!)</a:t>
            </a:r>
          </a:p>
          <a:p>
            <a:r>
              <a:rPr lang="pl-PL" dirty="0" smtClean="0"/>
              <a:t>Zgłaszanie przez uczniów – rola rozmowy z ofiarą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514634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Integracja nowej grupy  (np. zespołu klasowego)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Poznawanie (się) uczniów</a:t>
            </a:r>
          </a:p>
          <a:p>
            <a:r>
              <a:rPr lang="pl-P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Wprowadzanie nowych uczniów do grupy</a:t>
            </a:r>
          </a:p>
          <a:p>
            <a:r>
              <a:rPr lang="pl-P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Wspieranie uczniów „nietypowych”</a:t>
            </a:r>
          </a:p>
          <a:p>
            <a:r>
              <a:rPr lang="pl-P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Aktywizowanie komunikacji między uczniami</a:t>
            </a:r>
          </a:p>
          <a:p>
            <a:r>
              <a:rPr lang="pl-P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Partycypacja w tworzeniu i egzekwowaniu reguł grupowych</a:t>
            </a:r>
          </a:p>
          <a:p>
            <a:r>
              <a:rPr lang="pl-P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Zadania zespołowe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Rola świadków przemocy rówieśniczej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Świadomość problemu przed faktem</a:t>
            </a:r>
          </a:p>
          <a:p>
            <a:r>
              <a:rPr lang="pl-PL" dirty="0" smtClean="0"/>
              <a:t>Promocja aktywnego przeciwdziałania, wspierania ofiary, poszukiwania pomocy (zgłoszenie) lub na poziomie minimum brak wspierania sprawcy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37492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62000" y="281608"/>
            <a:ext cx="8636000" cy="1271588"/>
          </a:xfrm>
        </p:spPr>
        <p:txBody>
          <a:bodyPr/>
          <a:lstStyle/>
          <a:p>
            <a:r>
              <a:rPr lang="pl-PL" dirty="0" smtClean="0"/>
              <a:t>Praca ze sprawcą i ofiarą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62000" y="1793776"/>
            <a:ext cx="8636000" cy="4573588"/>
          </a:xfrm>
        </p:spPr>
        <p:txBody>
          <a:bodyPr/>
          <a:lstStyle/>
          <a:p>
            <a:r>
              <a:rPr lang="pl-PL" dirty="0" smtClean="0"/>
              <a:t>Pierwsza rozmowa z każdym ze sprawców osobno</a:t>
            </a:r>
          </a:p>
          <a:p>
            <a:r>
              <a:rPr lang="pl-PL" dirty="0" smtClean="0"/>
              <a:t>Asertywność, zdecydowanie nauczyciela</a:t>
            </a:r>
          </a:p>
          <a:p>
            <a:r>
              <a:rPr lang="pl-PL" dirty="0" smtClean="0"/>
              <a:t>Jasne decyzje i monitorowanie  efektów rozmowy</a:t>
            </a:r>
          </a:p>
          <a:p>
            <a:r>
              <a:rPr lang="pl-PL" dirty="0" smtClean="0"/>
              <a:t>Wsparcie ofiary, deklaracja pomocy ze strony nauczyciela, analiza zachowania ofiary w sytuacjach doświadczania nieprzyjemnych działań rówieśników, monitorowanie efektów rozmowy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372806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Współpraca z rodzinami uczniów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każdym z poważniejszych </a:t>
            </a:r>
            <a:r>
              <a:rPr lang="pl-PL" dirty="0" err="1" smtClean="0"/>
              <a:t>przpadków</a:t>
            </a:r>
            <a:endParaRPr lang="pl-PL" dirty="0" smtClean="0"/>
          </a:p>
          <a:p>
            <a:r>
              <a:rPr lang="pl-PL" dirty="0" smtClean="0"/>
              <a:t>Informacja o podjętych działaniach</a:t>
            </a:r>
          </a:p>
          <a:p>
            <a:r>
              <a:rPr lang="pl-PL" dirty="0" smtClean="0"/>
              <a:t>Bez obwiniania</a:t>
            </a:r>
          </a:p>
          <a:p>
            <a:r>
              <a:rPr lang="pl-PL" dirty="0" smtClean="0"/>
              <a:t>Przepływ informacji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73521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Edukacja dotycząca </a:t>
            </a:r>
            <a:r>
              <a:rPr lang="pl-PL" dirty="0" err="1" smtClean="0"/>
              <a:t>bullyingu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Dostosowana do wieku uczniów</a:t>
            </a:r>
          </a:p>
          <a:p>
            <a:r>
              <a:rPr lang="pl-PL" dirty="0" smtClean="0"/>
              <a:t>W grupach gdzie nie ma </a:t>
            </a:r>
            <a:r>
              <a:rPr lang="pl-PL" dirty="0" err="1" smtClean="0"/>
              <a:t>bullyingu</a:t>
            </a:r>
            <a:endParaRPr lang="pl-PL" dirty="0" smtClean="0"/>
          </a:p>
          <a:p>
            <a:r>
              <a:rPr lang="pl-PL" dirty="0" smtClean="0"/>
              <a:t>Dotycząca mechanizmów (szczególnie tych,  które sprawiają, iż można stać się sprawcą bez złych intencji)</a:t>
            </a:r>
          </a:p>
          <a:p>
            <a:r>
              <a:rPr lang="pl-PL" dirty="0" smtClean="0"/>
              <a:t>Promowanie cywilnej odwagi sprawców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534475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Interwencja prawna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Świadomość przepisów (m.in. Ustawa o postępowania w sprawach nieletnich)</a:t>
            </a:r>
          </a:p>
          <a:p>
            <a:r>
              <a:rPr lang="pl-PL" dirty="0" smtClean="0"/>
              <a:t>Uwaga na nadużywanie prawa</a:t>
            </a:r>
          </a:p>
          <a:p>
            <a:r>
              <a:rPr lang="pl-PL" dirty="0" smtClean="0"/>
              <a:t>Zawsze prymat działań wychowawczych lub działania komplementarne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93407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/>
          </p:cNvSpPr>
          <p:nvPr/>
        </p:nvSpPr>
        <p:spPr bwMode="auto">
          <a:xfrm>
            <a:off x="400050" y="2657475"/>
            <a:ext cx="9217025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l-PL" dirty="0" smtClean="0"/>
              <a:t> </a:t>
            </a:r>
            <a:endParaRPr lang="pl-PL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pl-PL" sz="1400" dirty="0"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pl-PL" sz="1400" dirty="0">
              <a:latin typeface="Calibri" pitchFamily="34" charset="0"/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400050" y="1001688"/>
            <a:ext cx="9759950" cy="518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pl-PL" b="1" u="sng" dirty="0" smtClean="0">
                <a:latin typeface="Calibri" pitchFamily="34" charset="0"/>
              </a:rPr>
              <a:t>Literatura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pl-PL" b="1" u="sng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pl-PL" b="1" u="sng" dirty="0"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pl-PL" b="1" u="sng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pl-PL" b="1" u="sng" dirty="0"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pl-PL" b="1" u="sng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pl-PL" b="1" u="sng" dirty="0"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pl-PL" b="1" u="sng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pl-PL" b="1" u="sng" dirty="0"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pl-PL" b="1" u="sng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pl-PL" b="1" u="sng" dirty="0"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pl-PL" b="1" u="sng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pl-PL" b="1" u="sng" dirty="0"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pl-PL" b="1" u="sng" dirty="0">
              <a:latin typeface="Calibri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14832" y="1433736"/>
            <a:ext cx="9745168" cy="4450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tabLst/>
            </a:pPr>
            <a:r>
              <a:rPr lang="en-US" b="1" dirty="0" err="1">
                <a:latin typeface="Calibri" pitchFamily="34" charset="0"/>
              </a:rPr>
              <a:t>Lawner</a:t>
            </a:r>
            <a:r>
              <a:rPr lang="en-US" b="1" dirty="0">
                <a:latin typeface="Calibri" pitchFamily="34" charset="0"/>
              </a:rPr>
              <a:t> E.K., </a:t>
            </a:r>
            <a:r>
              <a:rPr lang="en-US" b="1" dirty="0" err="1">
                <a:latin typeface="Calibri" pitchFamily="34" charset="0"/>
              </a:rPr>
              <a:t>Terzian</a:t>
            </a:r>
            <a:r>
              <a:rPr lang="en-US" b="1" dirty="0">
                <a:latin typeface="Calibri" pitchFamily="34" charset="0"/>
              </a:rPr>
              <a:t> M.A </a:t>
            </a:r>
            <a:r>
              <a:rPr lang="en-US" dirty="0">
                <a:latin typeface="Calibri" pitchFamily="34" charset="0"/>
              </a:rPr>
              <a:t>(2013). What works for bullying programs: </a:t>
            </a:r>
            <a:r>
              <a:rPr lang="en-US" dirty="0" smtClean="0">
                <a:latin typeface="Calibri" pitchFamily="34" charset="0"/>
              </a:rPr>
              <a:t>lessons</a:t>
            </a:r>
            <a:endParaRPr lang="pl-PL" dirty="0" smtClean="0">
              <a:latin typeface="Calibri" pitchFamily="34" charset="0"/>
            </a:endParaRPr>
          </a:p>
          <a:p>
            <a:pPr marL="342900" marR="0" lvl="0" indent="-342900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tabLst/>
            </a:pP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from experimental evaluations of programs and interventions, Child Trends, </a:t>
            </a:r>
            <a:endParaRPr lang="pl-PL" dirty="0" smtClean="0">
              <a:latin typeface="Calibri" pitchFamily="34" charset="0"/>
            </a:endParaRPr>
          </a:p>
          <a:p>
            <a:pPr marL="342900" marR="0" lvl="0" indent="-342900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tabLst/>
            </a:pPr>
            <a:r>
              <a:rPr lang="en-US" dirty="0" smtClean="0">
                <a:latin typeface="Calibri" pitchFamily="34" charset="0"/>
              </a:rPr>
              <a:t>October</a:t>
            </a:r>
            <a:r>
              <a:rPr lang="en-US" dirty="0">
                <a:latin typeface="Calibri" pitchFamily="34" charset="0"/>
              </a:rPr>
              <a:t>,  1-9.</a:t>
            </a:r>
          </a:p>
          <a:p>
            <a:pPr marL="342900" marR="0" lvl="0" indent="-342900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tabLst/>
            </a:pPr>
            <a:r>
              <a:rPr lang="en-US" b="1" dirty="0">
                <a:latin typeface="Calibri" pitchFamily="34" charset="0"/>
              </a:rPr>
              <a:t>Pyżalski J. </a:t>
            </a:r>
            <a:r>
              <a:rPr lang="en-US" dirty="0">
                <a:latin typeface="Calibri" pitchFamily="34" charset="0"/>
              </a:rPr>
              <a:t>(2011) </a:t>
            </a:r>
            <a:r>
              <a:rPr lang="en-US" dirty="0" err="1">
                <a:latin typeface="Calibri" pitchFamily="34" charset="0"/>
              </a:rPr>
              <a:t>Agresja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elektroniczna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wśród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dzieci</a:t>
            </a:r>
            <a:r>
              <a:rPr lang="en-US" dirty="0">
                <a:latin typeface="Calibri" pitchFamily="34" charset="0"/>
              </a:rPr>
              <a:t> I </a:t>
            </a:r>
            <a:r>
              <a:rPr lang="en-US" dirty="0" err="1">
                <a:latin typeface="Calibri" pitchFamily="34" charset="0"/>
              </a:rPr>
              <a:t>młodzieży</a:t>
            </a:r>
            <a:r>
              <a:rPr lang="en-US" dirty="0">
                <a:latin typeface="Calibri" pitchFamily="34" charset="0"/>
              </a:rPr>
              <a:t>, GWP.</a:t>
            </a:r>
          </a:p>
          <a:p>
            <a:pPr marL="342900" marR="0" lvl="0" indent="-342900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tabLst/>
            </a:pPr>
            <a:r>
              <a:rPr lang="en-US" b="1" dirty="0">
                <a:latin typeface="Calibri" pitchFamily="34" charset="0"/>
              </a:rPr>
              <a:t>Pyżalski J. </a:t>
            </a:r>
            <a:r>
              <a:rPr lang="en-US" dirty="0" err="1">
                <a:latin typeface="Calibri" pitchFamily="34" charset="0"/>
              </a:rPr>
              <a:t>Agresja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elektroniczna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i</a:t>
            </a:r>
            <a:r>
              <a:rPr lang="en-US" dirty="0">
                <a:latin typeface="Calibri" pitchFamily="34" charset="0"/>
              </a:rPr>
              <a:t> cyberbullying </a:t>
            </a:r>
            <a:r>
              <a:rPr lang="en-US" dirty="0" err="1">
                <a:latin typeface="Calibri" pitchFamily="34" charset="0"/>
              </a:rPr>
              <a:t>jako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nowe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ryzykowne</a:t>
            </a:r>
            <a:r>
              <a:rPr lang="en-US" dirty="0">
                <a:latin typeface="Calibri" pitchFamily="34" charset="0"/>
              </a:rPr>
              <a:t> </a:t>
            </a:r>
            <a:endParaRPr lang="pl-PL" dirty="0" smtClean="0">
              <a:latin typeface="Calibri" pitchFamily="34" charset="0"/>
            </a:endParaRPr>
          </a:p>
          <a:p>
            <a:pPr marL="342900" marR="0" lvl="0" indent="-342900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tabLst/>
            </a:pPr>
            <a:r>
              <a:rPr lang="en-US" dirty="0" err="1" smtClean="0">
                <a:latin typeface="Calibri" pitchFamily="34" charset="0"/>
              </a:rPr>
              <a:t>zachowania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młodzieży</a:t>
            </a:r>
            <a:r>
              <a:rPr lang="en-US" dirty="0">
                <a:latin typeface="Calibri" pitchFamily="34" charset="0"/>
              </a:rPr>
              <a:t>.</a:t>
            </a:r>
          </a:p>
          <a:p>
            <a:pPr marL="342900" marR="0" lvl="0" indent="-342900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tabLst/>
            </a:pPr>
            <a:r>
              <a:rPr lang="en-US" b="1" dirty="0">
                <a:latin typeface="Calibri" pitchFamily="34" charset="0"/>
              </a:rPr>
              <a:t>Pyżalski J., Roland E. </a:t>
            </a:r>
            <a:r>
              <a:rPr lang="en-US" dirty="0">
                <a:latin typeface="Calibri" pitchFamily="34" charset="0"/>
              </a:rPr>
              <a:t>(red.) (2011) Bullying a </a:t>
            </a:r>
            <a:r>
              <a:rPr lang="en-US" dirty="0" err="1">
                <a:latin typeface="Calibri" pitchFamily="34" charset="0"/>
              </a:rPr>
              <a:t>specjalne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potrzeby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edukacyjne</a:t>
            </a:r>
            <a:r>
              <a:rPr lang="en-US" dirty="0">
                <a:latin typeface="Calibri" pitchFamily="34" charset="0"/>
              </a:rPr>
              <a:t>. </a:t>
            </a:r>
            <a:endParaRPr lang="pl-PL" dirty="0" smtClean="0">
              <a:latin typeface="Calibri" pitchFamily="34" charset="0"/>
            </a:endParaRPr>
          </a:p>
          <a:p>
            <a:pPr marL="342900" marR="0" lvl="0" indent="-342900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tabLst/>
            </a:pPr>
            <a:r>
              <a:rPr lang="en-US" dirty="0" err="1" smtClean="0">
                <a:latin typeface="Calibri" pitchFamily="34" charset="0"/>
              </a:rPr>
              <a:t>Podręcznik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metodyczny</a:t>
            </a:r>
            <a:r>
              <a:rPr lang="en-US" dirty="0">
                <a:latin typeface="Calibri" pitchFamily="34" charset="0"/>
              </a:rPr>
              <a:t>. </a:t>
            </a:r>
            <a:r>
              <a:rPr lang="en-US" dirty="0" err="1">
                <a:latin typeface="Calibri" pitchFamily="34" charset="0"/>
              </a:rPr>
              <a:t>Łódź</a:t>
            </a:r>
            <a:r>
              <a:rPr lang="en-US" dirty="0">
                <a:latin typeface="Calibri" pitchFamily="34" charset="0"/>
              </a:rPr>
              <a:t>, WSP w </a:t>
            </a:r>
            <a:r>
              <a:rPr lang="en-US" dirty="0" err="1">
                <a:latin typeface="Calibri" pitchFamily="34" charset="0"/>
              </a:rPr>
              <a:t>Łodzi</a:t>
            </a:r>
            <a:r>
              <a:rPr lang="en-US" dirty="0">
                <a:latin typeface="Calibri" pitchFamily="34" charset="0"/>
              </a:rPr>
              <a:t> (</a:t>
            </a:r>
            <a:r>
              <a:rPr lang="en-US" dirty="0" err="1">
                <a:latin typeface="Calibri" pitchFamily="34" charset="0"/>
              </a:rPr>
              <a:t>bezpłatny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materiał</a:t>
            </a:r>
            <a:r>
              <a:rPr lang="en-US" dirty="0">
                <a:latin typeface="Calibri" pitchFamily="34" charset="0"/>
              </a:rPr>
              <a:t> online: </a:t>
            </a:r>
            <a:endParaRPr lang="pl-PL" dirty="0" smtClean="0">
              <a:latin typeface="Calibri" pitchFamily="34" charset="0"/>
            </a:endParaRPr>
          </a:p>
          <a:p>
            <a:pPr marL="342900" marR="0" lvl="0" indent="-342900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tabLst/>
            </a:pPr>
            <a:r>
              <a:rPr lang="en-US" dirty="0" smtClean="0">
                <a:latin typeface="Calibri" pitchFamily="34" charset="0"/>
              </a:rPr>
              <a:t>filmy </a:t>
            </a:r>
            <a:r>
              <a:rPr lang="en-US" dirty="0" err="1">
                <a:latin typeface="Calibri" pitchFamily="34" charset="0"/>
              </a:rPr>
              <a:t>instruktażowe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n-US" dirty="0" err="1">
                <a:latin typeface="Calibri" pitchFamily="34" charset="0"/>
              </a:rPr>
              <a:t>teksty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n-US" dirty="0" err="1">
                <a:latin typeface="Calibri" pitchFamily="34" charset="0"/>
              </a:rPr>
              <a:t>scenariusz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zajęć</a:t>
            </a:r>
            <a:r>
              <a:rPr lang="en-US" dirty="0">
                <a:latin typeface="Calibri" pitchFamily="34" charset="0"/>
              </a:rPr>
              <a:t> do </a:t>
            </a:r>
            <a:r>
              <a:rPr lang="en-US" dirty="0" err="1">
                <a:latin typeface="Calibri" pitchFamily="34" charset="0"/>
              </a:rPr>
              <a:t>szkolenia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nauczycieli</a:t>
            </a:r>
            <a:r>
              <a:rPr lang="pl-PL" dirty="0" smtClean="0">
                <a:latin typeface="Calibri" pitchFamily="34" charset="0"/>
              </a:rPr>
              <a:t>)</a:t>
            </a:r>
            <a:r>
              <a:rPr lang="en-US" dirty="0" smtClean="0">
                <a:latin typeface="Calibri" pitchFamily="34" charset="0"/>
              </a:rPr>
              <a:t>.</a:t>
            </a:r>
            <a:endParaRPr lang="en-US" dirty="0">
              <a:latin typeface="Calibri" pitchFamily="34" charset="0"/>
            </a:endParaRPr>
          </a:p>
          <a:p>
            <a:pPr marL="342900" marR="0" lvl="0" indent="-342900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tabLst/>
            </a:pPr>
            <a:r>
              <a:rPr lang="en-US" b="1" dirty="0">
                <a:latin typeface="Calibri" pitchFamily="34" charset="0"/>
              </a:rPr>
              <a:t>www.szkolabezprzemocy.pl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Agresja rówieśnicza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pl-PL" sz="2400" kern="1200" dirty="0" smtClean="0">
                <a:latin typeface="Calibri" pitchFamily="34" charset="0"/>
              </a:rPr>
              <a:t>Agresja realizowana jest różnymi sposobami</a:t>
            </a:r>
          </a:p>
          <a:p>
            <a:pPr marL="457200" indent="-457200">
              <a:buAutoNum type="arabicPeriod"/>
            </a:pPr>
            <a:r>
              <a:rPr lang="pl-PL" sz="2400" kern="1200" dirty="0" smtClean="0">
                <a:latin typeface="Calibri" pitchFamily="34" charset="0"/>
              </a:rPr>
              <a:t>Często różne formy towarzyszą sobie wzajemnie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0" y="2370138"/>
            <a:ext cx="10160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800" b="1" dirty="0" smtClean="0">
                <a:latin typeface="Calibri" pitchFamily="34" charset="0"/>
              </a:rPr>
              <a:t>Dziękuję</a:t>
            </a:r>
            <a:endParaRPr lang="pl-PL" sz="2800" b="1" dirty="0">
              <a:latin typeface="Calibri" pitchFamily="34" charset="0"/>
            </a:endParaRPr>
          </a:p>
        </p:txBody>
      </p:sp>
      <p:sp>
        <p:nvSpPr>
          <p:cNvPr id="7171" name="Rectangle 5"/>
          <p:cNvSpPr>
            <a:spLocks/>
          </p:cNvSpPr>
          <p:nvPr/>
        </p:nvSpPr>
        <p:spPr bwMode="auto">
          <a:xfrm>
            <a:off x="400050" y="3235325"/>
            <a:ext cx="9217025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pl-PL" dirty="0" err="1" smtClean="0">
                <a:latin typeface="Calibri" pitchFamily="34" charset="0"/>
              </a:rPr>
              <a:t>www.jacekpyzalski.pl</a:t>
            </a:r>
            <a:endParaRPr lang="pl-PL" sz="1400" dirty="0">
              <a:latin typeface="Calibri" pitchFamily="34" charset="0"/>
            </a:endParaRPr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0" y="5465763"/>
            <a:ext cx="10160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>
                <a:latin typeface="Calibri" pitchFamily="34" charset="0"/>
              </a:rPr>
              <a:t>Projekt współfinansowany z Unii Europejskiej w ramach</a:t>
            </a:r>
            <a:br>
              <a:rPr lang="pl-PL">
                <a:latin typeface="Calibri" pitchFamily="34" charset="0"/>
              </a:rPr>
            </a:br>
            <a:r>
              <a:rPr lang="pl-PL">
                <a:latin typeface="Calibri" pitchFamily="34" charset="0"/>
              </a:rPr>
              <a:t>Europejskiego Funduszu Społecznego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209550"/>
            <a:ext cx="74564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pl-PL" sz="2000" dirty="0">
              <a:latin typeface="Calibri" pitchFamily="34" charset="0"/>
            </a:endParaRPr>
          </a:p>
          <a:p>
            <a:pPr algn="r"/>
            <a:endParaRPr lang="pl-PL" sz="2000" dirty="0">
              <a:latin typeface="Calibri" pitchFamily="34" charset="0"/>
            </a:endParaRPr>
          </a:p>
        </p:txBody>
      </p:sp>
      <p:sp>
        <p:nvSpPr>
          <p:cNvPr id="3075" name="Rectangle 5"/>
          <p:cNvSpPr>
            <a:spLocks/>
          </p:cNvSpPr>
          <p:nvPr/>
        </p:nvSpPr>
        <p:spPr bwMode="auto">
          <a:xfrm>
            <a:off x="400050" y="2657475"/>
            <a:ext cx="9217025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l-PL" dirty="0" smtClean="0"/>
              <a:t> </a:t>
            </a:r>
            <a:endParaRPr lang="pl-PL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pl-PL" sz="1400" dirty="0"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pl-PL" sz="1400" dirty="0">
              <a:latin typeface="Calibri" pitchFamily="34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693333" y="1552222"/>
          <a:ext cx="6773333" cy="4515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8758864"/>
              </p:ext>
            </p:extLst>
          </p:nvPr>
        </p:nvGraphicFramePr>
        <p:xfrm>
          <a:off x="543496" y="353616"/>
          <a:ext cx="8636000" cy="5577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59000"/>
                <a:gridCol w="2159000"/>
                <a:gridCol w="2159000"/>
                <a:gridCol w="21590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 baseline="0" dirty="0">
                          <a:effectLst/>
                        </a:rPr>
                        <a:t>Fizyczny</a:t>
                      </a:r>
                      <a:endParaRPr lang="pl-PL" sz="24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 baseline="0">
                          <a:effectLst/>
                        </a:rPr>
                        <a:t>Werbalny</a:t>
                      </a:r>
                      <a:endParaRPr lang="pl-PL" sz="24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 baseline="0" dirty="0">
                          <a:effectLst/>
                        </a:rPr>
                        <a:t>Relacyjny</a:t>
                      </a:r>
                      <a:endParaRPr lang="pl-PL" sz="24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 baseline="0" dirty="0" err="1" smtClean="0">
                          <a:effectLst/>
                        </a:rPr>
                        <a:t>Cyber</a:t>
                      </a:r>
                      <a:endParaRPr lang="pl-PL" sz="24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baseline="0" dirty="0">
                          <a:effectLst/>
                        </a:rPr>
                        <a:t>Bicie, kopanie, popychanie, szarpanie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baseline="0" dirty="0">
                          <a:effectLst/>
                        </a:rPr>
                        <a:t>Uwaga: Zalicza się tu także </a:t>
                      </a:r>
                      <a:r>
                        <a:rPr lang="pl-PL" sz="2000" baseline="0" dirty="0" err="1">
                          <a:effectLst/>
                        </a:rPr>
                        <a:t>mobbing</a:t>
                      </a:r>
                      <a:r>
                        <a:rPr lang="pl-PL" sz="2000" baseline="0" dirty="0">
                          <a:effectLst/>
                        </a:rPr>
                        <a:t> behawioralny nie polegający na biciu ofiary, lecz np. na niszczeniu przedmiotów należących do niej.</a:t>
                      </a:r>
                      <a:endParaRPr lang="pl-PL" sz="20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baseline="0" dirty="0">
                          <a:effectLst/>
                        </a:rPr>
                        <a:t>Nadawanie niechcianych przezwisk, dogadywanie, obrażanie, ośmieszanie, plotki.</a:t>
                      </a:r>
                      <a:endParaRPr lang="pl-PL" sz="20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baseline="0" dirty="0">
                          <a:effectLst/>
                        </a:rPr>
                        <a:t>Wykluczanie z grupy, ignorowanie, oddalanie się, gdy ofiara podchodzi, manipulowanie innymi osobami, tak by zachowywały się wrogo wobec ofiary.</a:t>
                      </a:r>
                      <a:endParaRPr lang="pl-PL" sz="20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baseline="0" dirty="0" smtClean="0">
                          <a:effectLst/>
                        </a:rPr>
                        <a:t>Realizowany za </a:t>
                      </a:r>
                      <a:r>
                        <a:rPr lang="pl-PL" sz="2000" baseline="0" smtClean="0">
                          <a:effectLst/>
                        </a:rPr>
                        <a:t>pomocą komunikacji </a:t>
                      </a:r>
                      <a:r>
                        <a:rPr lang="pl-PL" sz="2000" baseline="0" dirty="0" smtClean="0">
                          <a:effectLst/>
                        </a:rPr>
                        <a:t>zapośredniczonej (głównie różnych instrumentów internetowych</a:t>
                      </a:r>
                      <a:endParaRPr lang="pl-PL" sz="2000" baseline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6555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z="2400" kern="1200" dirty="0" smtClean="0">
                <a:latin typeface="Calibri" pitchFamily="34" charset="0"/>
              </a:rPr>
              <a:t>W niektórych przypadkach w specyficznym kontekście przyjmuje ona poważną formę – bullyingu (nękania)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57610" y="3917279"/>
            <a:ext cx="14089225" cy="8499895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2050" name="Obraz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067" t="-7768" r="-40074"/>
          <a:stretch>
            <a:fillRect/>
          </a:stretch>
        </p:blipFill>
        <p:spPr bwMode="auto">
          <a:xfrm>
            <a:off x="543496" y="1721768"/>
            <a:ext cx="8854504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0144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/>
          </p:cNvSpPr>
          <p:nvPr/>
        </p:nvSpPr>
        <p:spPr bwMode="auto">
          <a:xfrm>
            <a:off x="400050" y="2657475"/>
            <a:ext cx="9217025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l-PL" dirty="0" smtClean="0"/>
              <a:t> </a:t>
            </a:r>
            <a:endParaRPr lang="pl-PL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pl-PL" sz="1400" dirty="0"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pl-PL" sz="1400" dirty="0">
              <a:latin typeface="Calibri" pitchFamily="34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693333" y="713656"/>
          <a:ext cx="7563131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Zmiany rozwojowe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Wraz z wiekiem dzieci</a:t>
            </a:r>
          </a:p>
          <a:p>
            <a:r>
              <a:rPr lang="pl-PL" dirty="0" smtClean="0"/>
              <a:t>Rośnie częstotliwość agresji werbalnej i relacyjnej</a:t>
            </a:r>
          </a:p>
          <a:p>
            <a:r>
              <a:rPr lang="pl-PL" dirty="0" smtClean="0"/>
              <a:t>Maleje częstotliwość agresji fizycznej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696709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1872</TotalTime>
  <Words>932</Words>
  <Application>Microsoft Office PowerPoint</Application>
  <PresentationFormat>Niestandardowy</PresentationFormat>
  <Paragraphs>226</Paragraphs>
  <Slides>30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Default Design</vt:lpstr>
      <vt:lpstr>Prezentacja programu PowerPoint</vt:lpstr>
      <vt:lpstr>Typologie agresji (Aronson, 1997)</vt:lpstr>
      <vt:lpstr>Agresja rówieśnicza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Zmiany rozwojowe</vt:lpstr>
      <vt:lpstr>Różnice płciowe</vt:lpstr>
      <vt:lpstr>Konsekwencje (metaanaliza)</vt:lpstr>
      <vt:lpstr>Prezentacja programu PowerPoint</vt:lpstr>
      <vt:lpstr>Prezentacja programu PowerPoint</vt:lpstr>
      <vt:lpstr>Sporo technicznych rozwiązań</vt:lpstr>
      <vt:lpstr>Prezentacja programu PowerPoint</vt:lpstr>
      <vt:lpstr>Nie tylko cyberbullying</vt:lpstr>
      <vt:lpstr>Silne powiązane z tradycyjnymi przyczynami (Pyżalski, 2012)</vt:lpstr>
      <vt:lpstr>Zaangażowani w przemoc rówieśniczą – nie myślmy jedynie o ofiarach i sprawcach</vt:lpstr>
      <vt:lpstr>Bullying jako proces</vt:lpstr>
      <vt:lpstr>Mechanizmy psychologiczne</vt:lpstr>
      <vt:lpstr>Jak sensownie przeciwdziałać?</vt:lpstr>
      <vt:lpstr>Wczesna diagnoza</vt:lpstr>
      <vt:lpstr>Integracja nowej grupy  (np. zespołu klasowego)</vt:lpstr>
      <vt:lpstr>Rola świadków przemocy rówieśniczej</vt:lpstr>
      <vt:lpstr>Praca ze sprawcą i ofiarą</vt:lpstr>
      <vt:lpstr>Współpraca z rodzinami uczniów</vt:lpstr>
      <vt:lpstr>Edukacja dotycząca bullyingu</vt:lpstr>
      <vt:lpstr>Interwencja prawna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Katarzyna Leśniewska</cp:lastModifiedBy>
  <cp:revision>41</cp:revision>
  <dcterms:created xsi:type="dcterms:W3CDTF">2004-05-06T09:28:21Z</dcterms:created>
  <dcterms:modified xsi:type="dcterms:W3CDTF">2015-11-25T14:32:34Z</dcterms:modified>
</cp:coreProperties>
</file>